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64" r:id="rId3"/>
    <p:sldId id="265" r:id="rId4"/>
    <p:sldId id="266" r:id="rId5"/>
    <p:sldId id="257" r:id="rId6"/>
    <p:sldId id="270" r:id="rId7"/>
    <p:sldId id="271" r:id="rId8"/>
    <p:sldId id="272" r:id="rId9"/>
    <p:sldId id="258" r:id="rId10"/>
    <p:sldId id="259" r:id="rId11"/>
    <p:sldId id="260" r:id="rId12"/>
    <p:sldId id="267" r:id="rId13"/>
    <p:sldId id="268" r:id="rId14"/>
    <p:sldId id="261" r:id="rId15"/>
    <p:sldId id="273" r:id="rId16"/>
    <p:sldId id="262" r:id="rId17"/>
    <p:sldId id="26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3009" autoAdjust="0"/>
  </p:normalViewPr>
  <p:slideViewPr>
    <p:cSldViewPr snapToGrid="0">
      <p:cViewPr varScale="1">
        <p:scale>
          <a:sx n="49" d="100"/>
          <a:sy n="49" d="100"/>
        </p:scale>
        <p:origin x="1336"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1" Type="http://schemas.openxmlformats.org/officeDocument/2006/relationships/hyperlink" Target="https://www.un.org/en/chronicle/article/icelands-sustainable-energy-story-model-world" TargetMode="External"/></Relationships>
</file>

<file path=ppt/diagrams/_rels/data2.xml.rels><?xml version="1.0" encoding="UTF-8" standalone="yes"?>
<Relationships xmlns="http://schemas.openxmlformats.org/package/2006/relationships"><Relationship Id="rId1" Type="http://schemas.openxmlformats.org/officeDocument/2006/relationships/hyperlink" Target="https://www.un.org/en/chronicle/article/icelands-sustainable-energy-story-model-world" TargetMode="External"/></Relationships>
</file>

<file path=ppt/diagrams/_rels/data3.xml.rels><?xml version="1.0" encoding="UTF-8" standalone="yes"?>
<Relationships xmlns="http://schemas.openxmlformats.org/package/2006/relationships"><Relationship Id="rId1" Type="http://schemas.openxmlformats.org/officeDocument/2006/relationships/hyperlink" Target="https://www.un.org/en/chronicle/article/icelands-sustainable-energy-story-model-world"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s://www.un.org/en/chronicle/article/icelands-sustainable-energy-story-model-world" TargetMode="External"/></Relationships>
</file>

<file path=ppt/diagrams/_rels/drawing2.xml.rels><?xml version="1.0" encoding="UTF-8" standalone="yes"?>
<Relationships xmlns="http://schemas.openxmlformats.org/package/2006/relationships"><Relationship Id="rId1" Type="http://schemas.openxmlformats.org/officeDocument/2006/relationships/hyperlink" Target="https://www.un.org/en/chronicle/article/icelands-sustainable-energy-story-model-world" TargetMode="External"/></Relationships>
</file>

<file path=ppt/diagrams/_rels/drawing3.xml.rels><?xml version="1.0" encoding="UTF-8" standalone="yes"?>
<Relationships xmlns="http://schemas.openxmlformats.org/package/2006/relationships"><Relationship Id="rId1" Type="http://schemas.openxmlformats.org/officeDocument/2006/relationships/hyperlink" Target="https://www.un.org/en/chronicle/article/icelands-sustainable-energy-story-model-world"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7AE60F-20E2-4527-BED9-E105F638D7CF}"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66533EE7-75A5-4356-89AD-53A9156B9E9B}">
      <dgm:prSet/>
      <dgm:spPr>
        <a:solidFill>
          <a:schemeClr val="bg1">
            <a:lumMod val="95000"/>
            <a:lumOff val="5000"/>
            <a:alpha val="50000"/>
          </a:schemeClr>
        </a:solidFill>
      </dgm:spPr>
      <dgm:t>
        <a:bodyPr/>
        <a:lstStyle/>
        <a:p>
          <a:r>
            <a:rPr lang="en-US" b="0" i="0" dirty="0"/>
            <a:t>The </a:t>
          </a:r>
          <a:r>
            <a:rPr lang="en-US" b="0" i="0" u="sng"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main drivers</a:t>
          </a:r>
          <a:r>
            <a:rPr lang="en-US" b="0" i="0" dirty="0">
              <a:solidFill>
                <a:schemeClr val="tx1"/>
              </a:solidFill>
            </a:rPr>
            <a:t> </a:t>
          </a:r>
          <a:r>
            <a:rPr lang="en-US" b="0" i="0" dirty="0"/>
            <a:t>of this transition were the difficulties associated with keeping up with fluctuating oil prices, which were only made worse by the 1973 </a:t>
          </a:r>
          <a:r>
            <a:rPr lang="en-US" b="0" i="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oil crisis that sent prices skyrocketing</a:t>
          </a:r>
          <a:r>
            <a:rPr lang="en-US" dirty="0"/>
            <a:t>.</a:t>
          </a:r>
        </a:p>
      </dgm:t>
    </dgm:pt>
    <dgm:pt modelId="{16F9FEF0-2186-498A-8B92-5BAA28ADCB0E}" type="parTrans" cxnId="{252515B8-0D94-4078-ACC4-7F9A71C358EC}">
      <dgm:prSet/>
      <dgm:spPr/>
      <dgm:t>
        <a:bodyPr/>
        <a:lstStyle/>
        <a:p>
          <a:endParaRPr lang="en-US"/>
        </a:p>
      </dgm:t>
    </dgm:pt>
    <dgm:pt modelId="{4504AFF1-BF13-446B-98EE-A7A839751104}" type="sibTrans" cxnId="{252515B8-0D94-4078-ACC4-7F9A71C358EC}">
      <dgm:prSet/>
      <dgm:spPr/>
      <dgm:t>
        <a:bodyPr/>
        <a:lstStyle/>
        <a:p>
          <a:endParaRPr lang="en-US"/>
        </a:p>
      </dgm:t>
    </dgm:pt>
    <dgm:pt modelId="{C484039A-5516-4D56-BC2F-C4D27530E6A8}" type="pres">
      <dgm:prSet presAssocID="{F97AE60F-20E2-4527-BED9-E105F638D7CF}" presName="Name0" presStyleCnt="0">
        <dgm:presLayoutVars>
          <dgm:dir/>
          <dgm:animLvl val="lvl"/>
          <dgm:resizeHandles val="exact"/>
        </dgm:presLayoutVars>
      </dgm:prSet>
      <dgm:spPr/>
    </dgm:pt>
    <dgm:pt modelId="{E5F14B5F-E549-4375-8735-90169A7D9721}" type="pres">
      <dgm:prSet presAssocID="{66533EE7-75A5-4356-89AD-53A9156B9E9B}" presName="boxAndChildren" presStyleCnt="0"/>
      <dgm:spPr/>
    </dgm:pt>
    <dgm:pt modelId="{9A7518A2-B32C-4E0B-9B5A-D283965C76E6}" type="pres">
      <dgm:prSet presAssocID="{66533EE7-75A5-4356-89AD-53A9156B9E9B}" presName="parentTextBox" presStyleLbl="node1" presStyleIdx="0" presStyleCnt="1"/>
      <dgm:spPr/>
    </dgm:pt>
  </dgm:ptLst>
  <dgm:cxnLst>
    <dgm:cxn modelId="{EFE9EA3B-725D-4918-A2A2-5C2D0B1E5159}" type="presOf" srcId="{F97AE60F-20E2-4527-BED9-E105F638D7CF}" destId="{C484039A-5516-4D56-BC2F-C4D27530E6A8}" srcOrd="0" destOrd="0" presId="urn:microsoft.com/office/officeart/2005/8/layout/process4"/>
    <dgm:cxn modelId="{252515B8-0D94-4078-ACC4-7F9A71C358EC}" srcId="{F97AE60F-20E2-4527-BED9-E105F638D7CF}" destId="{66533EE7-75A5-4356-89AD-53A9156B9E9B}" srcOrd="0" destOrd="0" parTransId="{16F9FEF0-2186-498A-8B92-5BAA28ADCB0E}" sibTransId="{4504AFF1-BF13-446B-98EE-A7A839751104}"/>
    <dgm:cxn modelId="{50F06BE3-810D-45CB-8FDE-EBF2BF05BDC2}" type="presOf" srcId="{66533EE7-75A5-4356-89AD-53A9156B9E9B}" destId="{9A7518A2-B32C-4E0B-9B5A-D283965C76E6}" srcOrd="0" destOrd="0" presId="urn:microsoft.com/office/officeart/2005/8/layout/process4"/>
    <dgm:cxn modelId="{F4311493-11E7-4F01-9553-0E59D6757067}" type="presParOf" srcId="{C484039A-5516-4D56-BC2F-C4D27530E6A8}" destId="{E5F14B5F-E549-4375-8735-90169A7D9721}" srcOrd="0" destOrd="0" presId="urn:microsoft.com/office/officeart/2005/8/layout/process4"/>
    <dgm:cxn modelId="{18ED7D05-55EB-4D53-B871-661042973927}" type="presParOf" srcId="{E5F14B5F-E549-4375-8735-90169A7D9721}" destId="{9A7518A2-B32C-4E0B-9B5A-D283965C76E6}"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97AE60F-20E2-4527-BED9-E105F638D7CF}"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66533EE7-75A5-4356-89AD-53A9156B9E9B}">
      <dgm:prSet/>
      <dgm:spPr>
        <a:solidFill>
          <a:schemeClr val="bg1">
            <a:lumMod val="95000"/>
            <a:lumOff val="5000"/>
            <a:alpha val="50000"/>
          </a:schemeClr>
        </a:solidFill>
      </dgm:spPr>
      <dgm:t>
        <a:bodyPr/>
        <a:lstStyle/>
        <a:p>
          <a:r>
            <a:rPr lang="en-US" b="0" i="0" dirty="0"/>
            <a:t>The </a:t>
          </a:r>
          <a:r>
            <a:rPr lang="en-US" b="0" i="0" u="sng"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main drivers</a:t>
          </a:r>
          <a:r>
            <a:rPr lang="en-US" b="0" i="0" dirty="0">
              <a:solidFill>
                <a:schemeClr val="tx1"/>
              </a:solidFill>
            </a:rPr>
            <a:t> </a:t>
          </a:r>
          <a:r>
            <a:rPr lang="en-US" b="0" i="0" dirty="0"/>
            <a:t>of this transition were the difficulties associated with keeping up with fluctuating oil prices, which were only made worse by the 1973 </a:t>
          </a:r>
          <a:r>
            <a:rPr lang="en-US" b="0" i="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oil crisis that sent prices skyrocketing</a:t>
          </a:r>
          <a:r>
            <a:rPr lang="en-US" dirty="0"/>
            <a:t>.</a:t>
          </a:r>
        </a:p>
      </dgm:t>
    </dgm:pt>
    <dgm:pt modelId="{16F9FEF0-2186-498A-8B92-5BAA28ADCB0E}" type="parTrans" cxnId="{252515B8-0D94-4078-ACC4-7F9A71C358EC}">
      <dgm:prSet/>
      <dgm:spPr/>
      <dgm:t>
        <a:bodyPr/>
        <a:lstStyle/>
        <a:p>
          <a:endParaRPr lang="en-US"/>
        </a:p>
      </dgm:t>
    </dgm:pt>
    <dgm:pt modelId="{4504AFF1-BF13-446B-98EE-A7A839751104}" type="sibTrans" cxnId="{252515B8-0D94-4078-ACC4-7F9A71C358EC}">
      <dgm:prSet/>
      <dgm:spPr/>
      <dgm:t>
        <a:bodyPr/>
        <a:lstStyle/>
        <a:p>
          <a:endParaRPr lang="en-US"/>
        </a:p>
      </dgm:t>
    </dgm:pt>
    <dgm:pt modelId="{F0571BE4-F672-4B71-A724-96934A504E9C}">
      <dgm:prSet/>
      <dgm:spPr>
        <a:solidFill>
          <a:schemeClr val="bg1">
            <a:lumMod val="95000"/>
            <a:lumOff val="5000"/>
            <a:alpha val="50000"/>
          </a:schemeClr>
        </a:solidFill>
      </dgm:spPr>
      <dgm:t>
        <a:bodyPr/>
        <a:lstStyle/>
        <a:p>
          <a:r>
            <a:rPr lang="en-US" dirty="0"/>
            <a:t>First steps towards Iceland’s renewable developments, both for geothermal and hydropower, were taken by local entrepreneurs. Municipalities gradually built on this success leading systematic explorations.</a:t>
          </a:r>
        </a:p>
      </dgm:t>
    </dgm:pt>
    <dgm:pt modelId="{47641373-0D9E-4799-8C87-3B50A53BE299}" type="sibTrans" cxnId="{D33ABDF8-2C82-4642-8FA6-2A4B697568F5}">
      <dgm:prSet/>
      <dgm:spPr/>
      <dgm:t>
        <a:bodyPr/>
        <a:lstStyle/>
        <a:p>
          <a:endParaRPr lang="en-US"/>
        </a:p>
      </dgm:t>
    </dgm:pt>
    <dgm:pt modelId="{BE0BFB8D-1BF6-457E-8C8E-C8BE85907B9A}" type="parTrans" cxnId="{D33ABDF8-2C82-4642-8FA6-2A4B697568F5}">
      <dgm:prSet/>
      <dgm:spPr/>
      <dgm:t>
        <a:bodyPr/>
        <a:lstStyle/>
        <a:p>
          <a:endParaRPr lang="en-US"/>
        </a:p>
      </dgm:t>
    </dgm:pt>
    <dgm:pt modelId="{C484039A-5516-4D56-BC2F-C4D27530E6A8}" type="pres">
      <dgm:prSet presAssocID="{F97AE60F-20E2-4527-BED9-E105F638D7CF}" presName="Name0" presStyleCnt="0">
        <dgm:presLayoutVars>
          <dgm:dir/>
          <dgm:animLvl val="lvl"/>
          <dgm:resizeHandles val="exact"/>
        </dgm:presLayoutVars>
      </dgm:prSet>
      <dgm:spPr/>
    </dgm:pt>
    <dgm:pt modelId="{395B631B-175E-475B-93BB-E11E14D8D87C}" type="pres">
      <dgm:prSet presAssocID="{F0571BE4-F672-4B71-A724-96934A504E9C}" presName="boxAndChildren" presStyleCnt="0"/>
      <dgm:spPr/>
    </dgm:pt>
    <dgm:pt modelId="{F9A8CF18-9EB3-4314-B7F6-6B042999E930}" type="pres">
      <dgm:prSet presAssocID="{F0571BE4-F672-4B71-A724-96934A504E9C}" presName="parentTextBox" presStyleLbl="node1" presStyleIdx="0" presStyleCnt="2"/>
      <dgm:spPr/>
    </dgm:pt>
    <dgm:pt modelId="{7854E941-581A-4836-B7CE-FF8399AB1CF4}" type="pres">
      <dgm:prSet presAssocID="{4504AFF1-BF13-446B-98EE-A7A839751104}" presName="sp" presStyleCnt="0"/>
      <dgm:spPr/>
    </dgm:pt>
    <dgm:pt modelId="{35CDB146-FE5C-4C51-A2BD-DAACB31E2421}" type="pres">
      <dgm:prSet presAssocID="{66533EE7-75A5-4356-89AD-53A9156B9E9B}" presName="arrowAndChildren" presStyleCnt="0"/>
      <dgm:spPr/>
    </dgm:pt>
    <dgm:pt modelId="{2C380D11-40FF-4BC6-B1BC-411884F9B208}" type="pres">
      <dgm:prSet presAssocID="{66533EE7-75A5-4356-89AD-53A9156B9E9B}" presName="parentTextArrow" presStyleLbl="node1" presStyleIdx="1" presStyleCnt="2"/>
      <dgm:spPr/>
    </dgm:pt>
  </dgm:ptLst>
  <dgm:cxnLst>
    <dgm:cxn modelId="{EFE9EA3B-725D-4918-A2A2-5C2D0B1E5159}" type="presOf" srcId="{F97AE60F-20E2-4527-BED9-E105F638D7CF}" destId="{C484039A-5516-4D56-BC2F-C4D27530E6A8}" srcOrd="0" destOrd="0" presId="urn:microsoft.com/office/officeart/2005/8/layout/process4"/>
    <dgm:cxn modelId="{0F7F7B7B-697D-4FA3-AC3E-94E2FA4EE6A9}" type="presOf" srcId="{66533EE7-75A5-4356-89AD-53A9156B9E9B}" destId="{2C380D11-40FF-4BC6-B1BC-411884F9B208}" srcOrd="0" destOrd="0" presId="urn:microsoft.com/office/officeart/2005/8/layout/process4"/>
    <dgm:cxn modelId="{252515B8-0D94-4078-ACC4-7F9A71C358EC}" srcId="{F97AE60F-20E2-4527-BED9-E105F638D7CF}" destId="{66533EE7-75A5-4356-89AD-53A9156B9E9B}" srcOrd="0" destOrd="0" parTransId="{16F9FEF0-2186-498A-8B92-5BAA28ADCB0E}" sibTransId="{4504AFF1-BF13-446B-98EE-A7A839751104}"/>
    <dgm:cxn modelId="{2BC5BDE0-F5E1-408C-9521-6FC6240C2BCA}" type="presOf" srcId="{F0571BE4-F672-4B71-A724-96934A504E9C}" destId="{F9A8CF18-9EB3-4314-B7F6-6B042999E930}" srcOrd="0" destOrd="0" presId="urn:microsoft.com/office/officeart/2005/8/layout/process4"/>
    <dgm:cxn modelId="{D33ABDF8-2C82-4642-8FA6-2A4B697568F5}" srcId="{F97AE60F-20E2-4527-BED9-E105F638D7CF}" destId="{F0571BE4-F672-4B71-A724-96934A504E9C}" srcOrd="1" destOrd="0" parTransId="{BE0BFB8D-1BF6-457E-8C8E-C8BE85907B9A}" sibTransId="{47641373-0D9E-4799-8C87-3B50A53BE299}"/>
    <dgm:cxn modelId="{0BE9B37D-4351-46C2-AB76-94ECB80DD63F}" type="presParOf" srcId="{C484039A-5516-4D56-BC2F-C4D27530E6A8}" destId="{395B631B-175E-475B-93BB-E11E14D8D87C}" srcOrd="0" destOrd="0" presId="urn:microsoft.com/office/officeart/2005/8/layout/process4"/>
    <dgm:cxn modelId="{41745EA0-626F-4C68-89A8-F5FA67FFCA2E}" type="presParOf" srcId="{395B631B-175E-475B-93BB-E11E14D8D87C}" destId="{F9A8CF18-9EB3-4314-B7F6-6B042999E930}" srcOrd="0" destOrd="0" presId="urn:microsoft.com/office/officeart/2005/8/layout/process4"/>
    <dgm:cxn modelId="{DC1CA2D4-B55A-4158-82FA-0858251F1E5D}" type="presParOf" srcId="{C484039A-5516-4D56-BC2F-C4D27530E6A8}" destId="{7854E941-581A-4836-B7CE-FF8399AB1CF4}" srcOrd="1" destOrd="0" presId="urn:microsoft.com/office/officeart/2005/8/layout/process4"/>
    <dgm:cxn modelId="{C9F54D18-F960-48EB-807E-4DB96720D49C}" type="presParOf" srcId="{C484039A-5516-4D56-BC2F-C4D27530E6A8}" destId="{35CDB146-FE5C-4C51-A2BD-DAACB31E2421}" srcOrd="2" destOrd="0" presId="urn:microsoft.com/office/officeart/2005/8/layout/process4"/>
    <dgm:cxn modelId="{73562860-3258-4D98-894B-B412C558E118}" type="presParOf" srcId="{35CDB146-FE5C-4C51-A2BD-DAACB31E2421}" destId="{2C380D11-40FF-4BC6-B1BC-411884F9B208}"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97AE60F-20E2-4527-BED9-E105F638D7CF}"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66533EE7-75A5-4356-89AD-53A9156B9E9B}">
      <dgm:prSet/>
      <dgm:spPr>
        <a:solidFill>
          <a:schemeClr val="bg1">
            <a:lumMod val="95000"/>
            <a:lumOff val="5000"/>
            <a:alpha val="50000"/>
          </a:schemeClr>
        </a:solidFill>
      </dgm:spPr>
      <dgm:t>
        <a:bodyPr/>
        <a:lstStyle/>
        <a:p>
          <a:r>
            <a:rPr lang="en-US" b="0" i="0" dirty="0"/>
            <a:t>The </a:t>
          </a:r>
          <a:r>
            <a:rPr lang="en-US" b="0" i="0" u="sng"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main drivers</a:t>
          </a:r>
          <a:r>
            <a:rPr lang="en-US" b="0" i="0" dirty="0">
              <a:solidFill>
                <a:schemeClr val="tx1"/>
              </a:solidFill>
            </a:rPr>
            <a:t> </a:t>
          </a:r>
          <a:r>
            <a:rPr lang="en-US" b="0" i="0" dirty="0"/>
            <a:t>of this transition were the difficulties associated with keeping up with fluctuating oil prices, which were only made worse by the 1973 </a:t>
          </a:r>
          <a:r>
            <a:rPr lang="en-US" b="0" i="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oil crisis that sent prices skyrocketing</a:t>
          </a:r>
          <a:r>
            <a:rPr lang="en-US" dirty="0"/>
            <a:t>.</a:t>
          </a:r>
        </a:p>
      </dgm:t>
    </dgm:pt>
    <dgm:pt modelId="{16F9FEF0-2186-498A-8B92-5BAA28ADCB0E}" type="parTrans" cxnId="{252515B8-0D94-4078-ACC4-7F9A71C358EC}">
      <dgm:prSet/>
      <dgm:spPr/>
      <dgm:t>
        <a:bodyPr/>
        <a:lstStyle/>
        <a:p>
          <a:endParaRPr lang="en-US"/>
        </a:p>
      </dgm:t>
    </dgm:pt>
    <dgm:pt modelId="{4504AFF1-BF13-446B-98EE-A7A839751104}" type="sibTrans" cxnId="{252515B8-0D94-4078-ACC4-7F9A71C358EC}">
      <dgm:prSet/>
      <dgm:spPr/>
      <dgm:t>
        <a:bodyPr/>
        <a:lstStyle/>
        <a:p>
          <a:endParaRPr lang="en-US"/>
        </a:p>
      </dgm:t>
    </dgm:pt>
    <dgm:pt modelId="{F0571BE4-F672-4B71-A724-96934A504E9C}">
      <dgm:prSet/>
      <dgm:spPr>
        <a:solidFill>
          <a:schemeClr val="bg1">
            <a:lumMod val="95000"/>
            <a:lumOff val="5000"/>
            <a:alpha val="50000"/>
          </a:schemeClr>
        </a:solidFill>
      </dgm:spPr>
      <dgm:t>
        <a:bodyPr/>
        <a:lstStyle/>
        <a:p>
          <a:r>
            <a:rPr lang="en-US" dirty="0"/>
            <a:t>First steps towards Iceland’s renewable developments, both for geothermal and hydropower, were taken by local entrepreneurs. Municipalities gradually built on this success leading systematic explorations.</a:t>
          </a:r>
        </a:p>
      </dgm:t>
    </dgm:pt>
    <dgm:pt modelId="{BE0BFB8D-1BF6-457E-8C8E-C8BE85907B9A}" type="parTrans" cxnId="{D33ABDF8-2C82-4642-8FA6-2A4B697568F5}">
      <dgm:prSet/>
      <dgm:spPr/>
      <dgm:t>
        <a:bodyPr/>
        <a:lstStyle/>
        <a:p>
          <a:endParaRPr lang="en-US"/>
        </a:p>
      </dgm:t>
    </dgm:pt>
    <dgm:pt modelId="{47641373-0D9E-4799-8C87-3B50A53BE299}" type="sibTrans" cxnId="{D33ABDF8-2C82-4642-8FA6-2A4B697568F5}">
      <dgm:prSet/>
      <dgm:spPr/>
      <dgm:t>
        <a:bodyPr/>
        <a:lstStyle/>
        <a:p>
          <a:endParaRPr lang="en-US"/>
        </a:p>
      </dgm:t>
    </dgm:pt>
    <dgm:pt modelId="{13AB7DDE-F6B0-40DD-9BC1-A28B29AABD66}">
      <dgm:prSet/>
      <dgm:spPr>
        <a:solidFill>
          <a:schemeClr val="bg1">
            <a:lumMod val="95000"/>
            <a:lumOff val="5000"/>
            <a:alpha val="50000"/>
          </a:schemeClr>
        </a:solidFill>
      </dgm:spPr>
      <dgm:t>
        <a:bodyPr/>
        <a:lstStyle/>
        <a:p>
          <a:r>
            <a:rPr lang="en-US" dirty="0"/>
            <a:t>Iceland is a country that has made significant progress in its energy transition journey. The country has been able to shift from using fossil fuels to renewable energy sources, primarily solar, wind, geothermal and hydroelectric power.</a:t>
          </a:r>
        </a:p>
      </dgm:t>
    </dgm:pt>
    <dgm:pt modelId="{987E5704-2AB1-4DC5-A2A6-4E5F583505F0}" type="parTrans" cxnId="{149F494F-511C-4B54-8DEB-947E2E8DFC60}">
      <dgm:prSet/>
      <dgm:spPr/>
      <dgm:t>
        <a:bodyPr/>
        <a:lstStyle/>
        <a:p>
          <a:endParaRPr lang="en-US"/>
        </a:p>
      </dgm:t>
    </dgm:pt>
    <dgm:pt modelId="{9799EFC0-AEDD-4316-ADB5-2CB563D2A395}" type="sibTrans" cxnId="{149F494F-511C-4B54-8DEB-947E2E8DFC60}">
      <dgm:prSet/>
      <dgm:spPr/>
      <dgm:t>
        <a:bodyPr/>
        <a:lstStyle/>
        <a:p>
          <a:endParaRPr lang="en-US"/>
        </a:p>
      </dgm:t>
    </dgm:pt>
    <dgm:pt modelId="{C484039A-5516-4D56-BC2F-C4D27530E6A8}" type="pres">
      <dgm:prSet presAssocID="{F97AE60F-20E2-4527-BED9-E105F638D7CF}" presName="Name0" presStyleCnt="0">
        <dgm:presLayoutVars>
          <dgm:dir/>
          <dgm:animLvl val="lvl"/>
          <dgm:resizeHandles val="exact"/>
        </dgm:presLayoutVars>
      </dgm:prSet>
      <dgm:spPr/>
    </dgm:pt>
    <dgm:pt modelId="{F2C674A2-7971-4C2A-9B31-EB77992B167F}" type="pres">
      <dgm:prSet presAssocID="{13AB7DDE-F6B0-40DD-9BC1-A28B29AABD66}" presName="boxAndChildren" presStyleCnt="0"/>
      <dgm:spPr/>
    </dgm:pt>
    <dgm:pt modelId="{4D741E68-615E-4645-83CD-64CE4E8A2710}" type="pres">
      <dgm:prSet presAssocID="{13AB7DDE-F6B0-40DD-9BC1-A28B29AABD66}" presName="parentTextBox" presStyleLbl="node1" presStyleIdx="0" presStyleCnt="3"/>
      <dgm:spPr/>
    </dgm:pt>
    <dgm:pt modelId="{20C7E948-930F-4F79-ADEB-8B252C547FEF}" type="pres">
      <dgm:prSet presAssocID="{47641373-0D9E-4799-8C87-3B50A53BE299}" presName="sp" presStyleCnt="0"/>
      <dgm:spPr/>
    </dgm:pt>
    <dgm:pt modelId="{6A1D17BF-6B68-425E-A0EE-EB04BA37A7EB}" type="pres">
      <dgm:prSet presAssocID="{F0571BE4-F672-4B71-A724-96934A504E9C}" presName="arrowAndChildren" presStyleCnt="0"/>
      <dgm:spPr/>
    </dgm:pt>
    <dgm:pt modelId="{BF407214-724A-4538-A442-036E0B7074C2}" type="pres">
      <dgm:prSet presAssocID="{F0571BE4-F672-4B71-A724-96934A504E9C}" presName="parentTextArrow" presStyleLbl="node1" presStyleIdx="1" presStyleCnt="3"/>
      <dgm:spPr/>
    </dgm:pt>
    <dgm:pt modelId="{7854E941-581A-4836-B7CE-FF8399AB1CF4}" type="pres">
      <dgm:prSet presAssocID="{4504AFF1-BF13-446B-98EE-A7A839751104}" presName="sp" presStyleCnt="0"/>
      <dgm:spPr/>
    </dgm:pt>
    <dgm:pt modelId="{35CDB146-FE5C-4C51-A2BD-DAACB31E2421}" type="pres">
      <dgm:prSet presAssocID="{66533EE7-75A5-4356-89AD-53A9156B9E9B}" presName="arrowAndChildren" presStyleCnt="0"/>
      <dgm:spPr/>
    </dgm:pt>
    <dgm:pt modelId="{2C380D11-40FF-4BC6-B1BC-411884F9B208}" type="pres">
      <dgm:prSet presAssocID="{66533EE7-75A5-4356-89AD-53A9156B9E9B}" presName="parentTextArrow" presStyleLbl="node1" presStyleIdx="2" presStyleCnt="3"/>
      <dgm:spPr/>
    </dgm:pt>
  </dgm:ptLst>
  <dgm:cxnLst>
    <dgm:cxn modelId="{EFE9EA3B-725D-4918-A2A2-5C2D0B1E5159}" type="presOf" srcId="{F97AE60F-20E2-4527-BED9-E105F638D7CF}" destId="{C484039A-5516-4D56-BC2F-C4D27530E6A8}" srcOrd="0" destOrd="0" presId="urn:microsoft.com/office/officeart/2005/8/layout/process4"/>
    <dgm:cxn modelId="{149F494F-511C-4B54-8DEB-947E2E8DFC60}" srcId="{F97AE60F-20E2-4527-BED9-E105F638D7CF}" destId="{13AB7DDE-F6B0-40DD-9BC1-A28B29AABD66}" srcOrd="2" destOrd="0" parTransId="{987E5704-2AB1-4DC5-A2A6-4E5F583505F0}" sibTransId="{9799EFC0-AEDD-4316-ADB5-2CB563D2A395}"/>
    <dgm:cxn modelId="{0F7F7B7B-697D-4FA3-AC3E-94E2FA4EE6A9}" type="presOf" srcId="{66533EE7-75A5-4356-89AD-53A9156B9E9B}" destId="{2C380D11-40FF-4BC6-B1BC-411884F9B208}" srcOrd="0" destOrd="0" presId="urn:microsoft.com/office/officeart/2005/8/layout/process4"/>
    <dgm:cxn modelId="{252515B8-0D94-4078-ACC4-7F9A71C358EC}" srcId="{F97AE60F-20E2-4527-BED9-E105F638D7CF}" destId="{66533EE7-75A5-4356-89AD-53A9156B9E9B}" srcOrd="0" destOrd="0" parTransId="{16F9FEF0-2186-498A-8B92-5BAA28ADCB0E}" sibTransId="{4504AFF1-BF13-446B-98EE-A7A839751104}"/>
    <dgm:cxn modelId="{304FC4BD-4F45-442B-8273-AE9139F3096B}" type="presOf" srcId="{F0571BE4-F672-4B71-A724-96934A504E9C}" destId="{BF407214-724A-4538-A442-036E0B7074C2}" srcOrd="0" destOrd="0" presId="urn:microsoft.com/office/officeart/2005/8/layout/process4"/>
    <dgm:cxn modelId="{0A46C2CD-6E2F-4CAB-BBEB-66760F10F03E}" type="presOf" srcId="{13AB7DDE-F6B0-40DD-9BC1-A28B29AABD66}" destId="{4D741E68-615E-4645-83CD-64CE4E8A2710}" srcOrd="0" destOrd="0" presId="urn:microsoft.com/office/officeart/2005/8/layout/process4"/>
    <dgm:cxn modelId="{D33ABDF8-2C82-4642-8FA6-2A4B697568F5}" srcId="{F97AE60F-20E2-4527-BED9-E105F638D7CF}" destId="{F0571BE4-F672-4B71-A724-96934A504E9C}" srcOrd="1" destOrd="0" parTransId="{BE0BFB8D-1BF6-457E-8C8E-C8BE85907B9A}" sibTransId="{47641373-0D9E-4799-8C87-3B50A53BE299}"/>
    <dgm:cxn modelId="{318A8982-5014-4FC6-8AB8-8F4BA3568A04}" type="presParOf" srcId="{C484039A-5516-4D56-BC2F-C4D27530E6A8}" destId="{F2C674A2-7971-4C2A-9B31-EB77992B167F}" srcOrd="0" destOrd="0" presId="urn:microsoft.com/office/officeart/2005/8/layout/process4"/>
    <dgm:cxn modelId="{B3C87679-D1C5-4626-BF9F-B20BAD828792}" type="presParOf" srcId="{F2C674A2-7971-4C2A-9B31-EB77992B167F}" destId="{4D741E68-615E-4645-83CD-64CE4E8A2710}" srcOrd="0" destOrd="0" presId="urn:microsoft.com/office/officeart/2005/8/layout/process4"/>
    <dgm:cxn modelId="{DCE4BD34-964D-458C-8F27-20802E536FBD}" type="presParOf" srcId="{C484039A-5516-4D56-BC2F-C4D27530E6A8}" destId="{20C7E948-930F-4F79-ADEB-8B252C547FEF}" srcOrd="1" destOrd="0" presId="urn:microsoft.com/office/officeart/2005/8/layout/process4"/>
    <dgm:cxn modelId="{0190326E-148C-4938-8C33-23DBD3198EFE}" type="presParOf" srcId="{C484039A-5516-4D56-BC2F-C4D27530E6A8}" destId="{6A1D17BF-6B68-425E-A0EE-EB04BA37A7EB}" srcOrd="2" destOrd="0" presId="urn:microsoft.com/office/officeart/2005/8/layout/process4"/>
    <dgm:cxn modelId="{B2721AC2-BF53-4C2E-9C5B-6997DDED672D}" type="presParOf" srcId="{6A1D17BF-6B68-425E-A0EE-EB04BA37A7EB}" destId="{BF407214-724A-4538-A442-036E0B7074C2}" srcOrd="0" destOrd="0" presId="urn:microsoft.com/office/officeart/2005/8/layout/process4"/>
    <dgm:cxn modelId="{DC1CA2D4-B55A-4158-82FA-0858251F1E5D}" type="presParOf" srcId="{C484039A-5516-4D56-BC2F-C4D27530E6A8}" destId="{7854E941-581A-4836-B7CE-FF8399AB1CF4}" srcOrd="3" destOrd="0" presId="urn:microsoft.com/office/officeart/2005/8/layout/process4"/>
    <dgm:cxn modelId="{C9F54D18-F960-48EB-807E-4DB96720D49C}" type="presParOf" srcId="{C484039A-5516-4D56-BC2F-C4D27530E6A8}" destId="{35CDB146-FE5C-4C51-A2BD-DAACB31E2421}" srcOrd="4" destOrd="0" presId="urn:microsoft.com/office/officeart/2005/8/layout/process4"/>
    <dgm:cxn modelId="{73562860-3258-4D98-894B-B412C558E118}" type="presParOf" srcId="{35CDB146-FE5C-4C51-A2BD-DAACB31E2421}" destId="{2C380D11-40FF-4BC6-B1BC-411884F9B208}"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7518A2-B32C-4E0B-9B5A-D283965C76E6}">
      <dsp:nvSpPr>
        <dsp:cNvPr id="0" name=""/>
        <dsp:cNvSpPr/>
      </dsp:nvSpPr>
      <dsp:spPr>
        <a:xfrm>
          <a:off x="0" y="0"/>
          <a:ext cx="10344149" cy="1629464"/>
        </a:xfrm>
        <a:prstGeom prst="rect">
          <a:avLst/>
        </a:prstGeom>
        <a:solidFill>
          <a:schemeClr val="bg1">
            <a:lumMod val="95000"/>
            <a:lumOff val="5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b="0" i="0" kern="1200" dirty="0"/>
            <a:t>The </a:t>
          </a:r>
          <a:r>
            <a:rPr lang="en-US" sz="2900" b="0" i="0" u="sng" kern="120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main drivers</a:t>
          </a:r>
          <a:r>
            <a:rPr lang="en-US" sz="2900" b="0" i="0" kern="1200" dirty="0">
              <a:solidFill>
                <a:schemeClr val="tx1"/>
              </a:solidFill>
            </a:rPr>
            <a:t> </a:t>
          </a:r>
          <a:r>
            <a:rPr lang="en-US" sz="2900" b="0" i="0" kern="1200" dirty="0"/>
            <a:t>of this transition were the difficulties associated with keeping up with fluctuating oil prices, which were only made worse by the 1973 </a:t>
          </a:r>
          <a:r>
            <a:rPr lang="en-US" sz="2900" b="0" i="0" kern="120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oil crisis that sent prices skyrocketing</a:t>
          </a:r>
          <a:r>
            <a:rPr lang="en-US" sz="2900" kern="1200" dirty="0"/>
            <a:t>.</a:t>
          </a:r>
        </a:p>
      </dsp:txBody>
      <dsp:txXfrm>
        <a:off x="0" y="0"/>
        <a:ext cx="10344149" cy="16294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A8CF18-9EB3-4314-B7F6-6B042999E930}">
      <dsp:nvSpPr>
        <dsp:cNvPr id="0" name=""/>
        <dsp:cNvSpPr/>
      </dsp:nvSpPr>
      <dsp:spPr>
        <a:xfrm>
          <a:off x="0" y="2797227"/>
          <a:ext cx="10515600" cy="1835284"/>
        </a:xfrm>
        <a:prstGeom prst="rect">
          <a:avLst/>
        </a:prstGeom>
        <a:solidFill>
          <a:schemeClr val="bg1">
            <a:lumMod val="95000"/>
            <a:lumOff val="5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dirty="0"/>
            <a:t>First steps towards Iceland’s renewable developments, both for geothermal and hydropower, were taken by local entrepreneurs. Municipalities gradually built on this success leading systematic explorations.</a:t>
          </a:r>
        </a:p>
      </dsp:txBody>
      <dsp:txXfrm>
        <a:off x="0" y="2797227"/>
        <a:ext cx="10515600" cy="1835284"/>
      </dsp:txXfrm>
    </dsp:sp>
    <dsp:sp modelId="{2C380D11-40FF-4BC6-B1BC-411884F9B208}">
      <dsp:nvSpPr>
        <dsp:cNvPr id="0" name=""/>
        <dsp:cNvSpPr/>
      </dsp:nvSpPr>
      <dsp:spPr>
        <a:xfrm rot="10800000">
          <a:off x="0" y="2089"/>
          <a:ext cx="10515600" cy="2822667"/>
        </a:xfrm>
        <a:prstGeom prst="upArrowCallout">
          <a:avLst/>
        </a:prstGeom>
        <a:solidFill>
          <a:schemeClr val="bg1">
            <a:lumMod val="95000"/>
            <a:lumOff val="5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b="0" i="0" kern="1200" dirty="0"/>
            <a:t>The </a:t>
          </a:r>
          <a:r>
            <a:rPr lang="en-US" sz="2600" b="0" i="0" u="sng" kern="120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main drivers</a:t>
          </a:r>
          <a:r>
            <a:rPr lang="en-US" sz="2600" b="0" i="0" kern="1200" dirty="0">
              <a:solidFill>
                <a:schemeClr val="tx1"/>
              </a:solidFill>
            </a:rPr>
            <a:t> </a:t>
          </a:r>
          <a:r>
            <a:rPr lang="en-US" sz="2600" b="0" i="0" kern="1200" dirty="0"/>
            <a:t>of this transition were the difficulties associated with keeping up with fluctuating oil prices, which were only made worse by the 1973 </a:t>
          </a:r>
          <a:r>
            <a:rPr lang="en-US" sz="2600" b="0" i="0" kern="120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oil crisis that sent prices skyrocketing</a:t>
          </a:r>
          <a:r>
            <a:rPr lang="en-US" sz="2600" kern="1200" dirty="0"/>
            <a:t>.</a:t>
          </a:r>
        </a:p>
      </dsp:txBody>
      <dsp:txXfrm rot="10800000">
        <a:off x="0" y="2089"/>
        <a:ext cx="10515600" cy="18340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41E68-615E-4645-83CD-64CE4E8A2710}">
      <dsp:nvSpPr>
        <dsp:cNvPr id="0" name=""/>
        <dsp:cNvSpPr/>
      </dsp:nvSpPr>
      <dsp:spPr>
        <a:xfrm>
          <a:off x="0" y="3488710"/>
          <a:ext cx="10515600" cy="1145072"/>
        </a:xfrm>
        <a:prstGeom prst="rect">
          <a:avLst/>
        </a:prstGeom>
        <a:solidFill>
          <a:schemeClr val="bg1">
            <a:lumMod val="95000"/>
            <a:lumOff val="5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Iceland is a country that has made significant progress in its energy transition journey. The country has been able to shift from using fossil fuels to renewable energy sources, primarily solar, wind, geothermal and hydroelectric power.</a:t>
          </a:r>
        </a:p>
      </dsp:txBody>
      <dsp:txXfrm>
        <a:off x="0" y="3488710"/>
        <a:ext cx="10515600" cy="1145072"/>
      </dsp:txXfrm>
    </dsp:sp>
    <dsp:sp modelId="{BF407214-724A-4538-A442-036E0B7074C2}">
      <dsp:nvSpPr>
        <dsp:cNvPr id="0" name=""/>
        <dsp:cNvSpPr/>
      </dsp:nvSpPr>
      <dsp:spPr>
        <a:xfrm rot="10800000">
          <a:off x="0" y="1744764"/>
          <a:ext cx="10515600" cy="1761121"/>
        </a:xfrm>
        <a:prstGeom prst="upArrowCallout">
          <a:avLst/>
        </a:prstGeom>
        <a:solidFill>
          <a:schemeClr val="bg1">
            <a:lumMod val="95000"/>
            <a:lumOff val="5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First steps towards Iceland’s renewable developments, both for geothermal and hydropower, were taken by local entrepreneurs. Municipalities gradually built on this success leading systematic explorations.</a:t>
          </a:r>
        </a:p>
      </dsp:txBody>
      <dsp:txXfrm rot="10800000">
        <a:off x="0" y="1744764"/>
        <a:ext cx="10515600" cy="1144324"/>
      </dsp:txXfrm>
    </dsp:sp>
    <dsp:sp modelId="{2C380D11-40FF-4BC6-B1BC-411884F9B208}">
      <dsp:nvSpPr>
        <dsp:cNvPr id="0" name=""/>
        <dsp:cNvSpPr/>
      </dsp:nvSpPr>
      <dsp:spPr>
        <a:xfrm rot="10800000">
          <a:off x="0" y="819"/>
          <a:ext cx="10515600" cy="1761121"/>
        </a:xfrm>
        <a:prstGeom prst="upArrowCallout">
          <a:avLst/>
        </a:prstGeom>
        <a:solidFill>
          <a:schemeClr val="bg1">
            <a:lumMod val="95000"/>
            <a:lumOff val="5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0" i="0" kern="1200" dirty="0"/>
            <a:t>The </a:t>
          </a:r>
          <a:r>
            <a:rPr lang="en-US" sz="2000" b="0" i="0" u="sng" kern="120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main drivers</a:t>
          </a:r>
          <a:r>
            <a:rPr lang="en-US" sz="2000" b="0" i="0" kern="1200" dirty="0">
              <a:solidFill>
                <a:schemeClr val="tx1"/>
              </a:solidFill>
            </a:rPr>
            <a:t> </a:t>
          </a:r>
          <a:r>
            <a:rPr lang="en-US" sz="2000" b="0" i="0" kern="1200" dirty="0"/>
            <a:t>of this transition were the difficulties associated with keeping up with fluctuating oil prices, which were only made worse by the 1973 </a:t>
          </a:r>
          <a:r>
            <a:rPr lang="en-US" sz="2000" b="0" i="0" kern="120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oil crisis that sent prices skyrocketing</a:t>
          </a:r>
          <a:r>
            <a:rPr lang="en-US" sz="2000" kern="1200" dirty="0"/>
            <a:t>.</a:t>
          </a:r>
        </a:p>
      </dsp:txBody>
      <dsp:txXfrm rot="10800000">
        <a:off x="0" y="819"/>
        <a:ext cx="10515600" cy="1144324"/>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EB42D9-251B-4584-A136-EF3315AAB82B}" type="datetimeFigureOut">
              <a:rPr lang="en-US" smtClean="0"/>
              <a:t>5/16/2023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0F1909-21FA-4C6B-9835-AA83C23CFFD2}" type="slidenum">
              <a:rPr lang="en-US" smtClean="0"/>
              <a:t>‹#›</a:t>
            </a:fld>
            <a:endParaRPr lang="en-US"/>
          </a:p>
        </p:txBody>
      </p:sp>
    </p:spTree>
    <p:extLst>
      <p:ext uri="{BB962C8B-B14F-4D97-AF65-F5344CB8AC3E}">
        <p14:creationId xmlns:p14="http://schemas.microsoft.com/office/powerpoint/2010/main" val="1650670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an era when climate change is making it necessary</a:t>
            </a:r>
          </a:p>
          <a:p>
            <a:r>
              <a:rPr lang="en-US" dirty="0"/>
              <a:t>for countries around the world to implement sustainable energy solutions, Iceland presents a unique situation.</a:t>
            </a:r>
          </a:p>
          <a:p>
            <a:r>
              <a:rPr lang="en-US" dirty="0"/>
              <a:t>Iceland therefore provides lessons for its neighbors in Europe currently dealing with an energy crisis accelerated by Russia’s invasion of Ukraine.</a:t>
            </a:r>
          </a:p>
        </p:txBody>
      </p:sp>
      <p:sp>
        <p:nvSpPr>
          <p:cNvPr id="4" name="Slide Number Placeholder 3"/>
          <p:cNvSpPr>
            <a:spLocks noGrp="1"/>
          </p:cNvSpPr>
          <p:nvPr>
            <p:ph type="sldNum" sz="quarter" idx="5"/>
          </p:nvPr>
        </p:nvSpPr>
        <p:spPr/>
        <p:txBody>
          <a:bodyPr/>
          <a:lstStyle/>
          <a:p>
            <a:fld id="{1C0F1909-21FA-4C6B-9835-AA83C23CFFD2}" type="slidenum">
              <a:rPr lang="en-US" smtClean="0"/>
              <a:t>2</a:t>
            </a:fld>
            <a:endParaRPr lang="en-US"/>
          </a:p>
        </p:txBody>
      </p:sp>
    </p:spTree>
    <p:extLst>
      <p:ext uri="{BB962C8B-B14F-4D97-AF65-F5344CB8AC3E}">
        <p14:creationId xmlns:p14="http://schemas.microsoft.com/office/powerpoint/2010/main" val="1885792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Energy storage and battery capacity need to improve.</a:t>
            </a:r>
          </a:p>
        </p:txBody>
      </p:sp>
      <p:sp>
        <p:nvSpPr>
          <p:cNvPr id="4" name="Slide Number Placeholder 3"/>
          <p:cNvSpPr>
            <a:spLocks noGrp="1"/>
          </p:cNvSpPr>
          <p:nvPr>
            <p:ph type="sldNum" sz="quarter" idx="5"/>
          </p:nvPr>
        </p:nvSpPr>
        <p:spPr/>
        <p:txBody>
          <a:bodyPr/>
          <a:lstStyle/>
          <a:p>
            <a:fld id="{1C0F1909-21FA-4C6B-9835-AA83C23CFFD2}" type="slidenum">
              <a:rPr lang="en-US" smtClean="0"/>
              <a:t>15</a:t>
            </a:fld>
            <a:endParaRPr lang="en-US"/>
          </a:p>
        </p:txBody>
      </p:sp>
    </p:spTree>
    <p:extLst>
      <p:ext uri="{BB962C8B-B14F-4D97-AF65-F5344CB8AC3E}">
        <p14:creationId xmlns:p14="http://schemas.microsoft.com/office/powerpoint/2010/main" val="3843608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good news is that the world has never before been more prepared to undertake the forthcoming change. New and improving technologies are becoming available all the time, as are better funding schemes. Cooperation and sharing of know-how around the globe are becoming increasingly easy and instantaneous. Combining these factors with the many lessons learned in the past, such as from Iceland, will prove to be a powerful tool for countries in achieving a more sustainable path.</a:t>
            </a:r>
          </a:p>
        </p:txBody>
      </p:sp>
      <p:sp>
        <p:nvSpPr>
          <p:cNvPr id="4" name="Slide Number Placeholder 3"/>
          <p:cNvSpPr>
            <a:spLocks noGrp="1"/>
          </p:cNvSpPr>
          <p:nvPr>
            <p:ph type="sldNum" sz="quarter" idx="5"/>
          </p:nvPr>
        </p:nvSpPr>
        <p:spPr/>
        <p:txBody>
          <a:bodyPr/>
          <a:lstStyle/>
          <a:p>
            <a:fld id="{1C0F1909-21FA-4C6B-9835-AA83C23CFFD2}" type="slidenum">
              <a:rPr lang="en-US" smtClean="0"/>
              <a:t>16</a:t>
            </a:fld>
            <a:endParaRPr lang="en-US"/>
          </a:p>
        </p:txBody>
      </p:sp>
    </p:spTree>
    <p:extLst>
      <p:ext uri="{BB962C8B-B14F-4D97-AF65-F5344CB8AC3E}">
        <p14:creationId xmlns:p14="http://schemas.microsoft.com/office/powerpoint/2010/main" val="2358201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Iceland is often called "the land of fire and ice". It is this mixture of geology and northerly location that gives the country its extensive access to renewables. The island lies on very active volcanic zone that powers its geothermal systems. Glaciers cover 11 per cent of the country. Seasonal melt feeds glacial rivers, which run from mountains to the sea contributing to Iceland's hydropower resources.</a:t>
            </a:r>
          </a:p>
          <a:p>
            <a:r>
              <a:rPr lang="en-US" dirty="0"/>
              <a:t>Furthermore, the country has tremendous wind power potential, which remains virtually untapped.</a:t>
            </a:r>
          </a:p>
        </p:txBody>
      </p:sp>
      <p:sp>
        <p:nvSpPr>
          <p:cNvPr id="4" name="Slide Number Placeholder 3"/>
          <p:cNvSpPr>
            <a:spLocks noGrp="1"/>
          </p:cNvSpPr>
          <p:nvPr>
            <p:ph type="sldNum" sz="quarter" idx="5"/>
          </p:nvPr>
        </p:nvSpPr>
        <p:spPr/>
        <p:txBody>
          <a:bodyPr/>
          <a:lstStyle/>
          <a:p>
            <a:fld id="{1C0F1909-21FA-4C6B-9835-AA83C23CFFD2}" type="slidenum">
              <a:rPr lang="en-US" smtClean="0"/>
              <a:t>4</a:t>
            </a:fld>
            <a:endParaRPr lang="en-US"/>
          </a:p>
        </p:txBody>
      </p:sp>
    </p:spTree>
    <p:extLst>
      <p:ext uri="{BB962C8B-B14F-4D97-AF65-F5344CB8AC3E}">
        <p14:creationId xmlns:p14="http://schemas.microsoft.com/office/powerpoint/2010/main" val="529041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today Iceland is a strong example of how renewable energy can power a modern economy, this has not always been the case. it was not the importance of renewables for climate change that led to this development. The drive behind this transition was simple-Iceland could not sustain oil price fluctuations occurring due to a number of crises affecting world energy markets. It required a stable and economically feasible domestic energy resource</a:t>
            </a:r>
          </a:p>
        </p:txBody>
      </p:sp>
      <p:sp>
        <p:nvSpPr>
          <p:cNvPr id="4" name="Slide Number Placeholder 3"/>
          <p:cNvSpPr>
            <a:spLocks noGrp="1"/>
          </p:cNvSpPr>
          <p:nvPr>
            <p:ph type="sldNum" sz="quarter" idx="5"/>
          </p:nvPr>
        </p:nvSpPr>
        <p:spPr/>
        <p:txBody>
          <a:bodyPr/>
          <a:lstStyle/>
          <a:p>
            <a:fld id="{1C0F1909-21FA-4C6B-9835-AA83C23CFFD2}" type="slidenum">
              <a:rPr lang="en-US" smtClean="0"/>
              <a:t>5</a:t>
            </a:fld>
            <a:endParaRPr lang="en-US"/>
          </a:p>
        </p:txBody>
      </p:sp>
    </p:spTree>
    <p:extLst>
      <p:ext uri="{BB962C8B-B14F-4D97-AF65-F5344CB8AC3E}">
        <p14:creationId xmlns:p14="http://schemas.microsoft.com/office/powerpoint/2010/main" val="1736957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challenging first steps towards Iceland's renewable developments, both for geothermal and hydropower, were taken by local entrepreneurs. In the early twentieth century, a farmer found a way to use the hot water seeping out of the ground to develop a primitive geothermal heating system for his farm. Municipalities gradually built on his success leading to more systematic exploration of the geothermal resources. Larger projects were then developed with the implementation of geothermal district heating systems on a commercial scale.</a:t>
            </a:r>
          </a:p>
          <a:p>
            <a:endParaRPr lang="en-US" dirty="0"/>
          </a:p>
        </p:txBody>
      </p:sp>
      <p:sp>
        <p:nvSpPr>
          <p:cNvPr id="4" name="Slide Number Placeholder 3"/>
          <p:cNvSpPr>
            <a:spLocks noGrp="1"/>
          </p:cNvSpPr>
          <p:nvPr>
            <p:ph type="sldNum" sz="quarter" idx="5"/>
          </p:nvPr>
        </p:nvSpPr>
        <p:spPr/>
        <p:txBody>
          <a:bodyPr/>
          <a:lstStyle/>
          <a:p>
            <a:fld id="{1C0F1909-21FA-4C6B-9835-AA83C23CFFD2}" type="slidenum">
              <a:rPr lang="en-US" smtClean="0"/>
              <a:t>6</a:t>
            </a:fld>
            <a:endParaRPr lang="en-US"/>
          </a:p>
        </p:txBody>
      </p:sp>
    </p:spTree>
    <p:extLst>
      <p:ext uri="{BB962C8B-B14F-4D97-AF65-F5344CB8AC3E}">
        <p14:creationId xmlns:p14="http://schemas.microsoft.com/office/powerpoint/2010/main" val="3507292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Both are intermittent sources since they generate electricity from technologies whose power output is weather dependent. Storage and battery capacity is improving which will mitigate this concern.</a:t>
            </a:r>
          </a:p>
        </p:txBody>
      </p:sp>
      <p:sp>
        <p:nvSpPr>
          <p:cNvPr id="4" name="Slide Number Placeholder 3"/>
          <p:cNvSpPr>
            <a:spLocks noGrp="1"/>
          </p:cNvSpPr>
          <p:nvPr>
            <p:ph type="sldNum" sz="quarter" idx="5"/>
          </p:nvPr>
        </p:nvSpPr>
        <p:spPr/>
        <p:txBody>
          <a:bodyPr/>
          <a:lstStyle/>
          <a:p>
            <a:fld id="{1C0F1909-21FA-4C6B-9835-AA83C23CFFD2}" type="slidenum">
              <a:rPr lang="en-US" smtClean="0"/>
              <a:t>8</a:t>
            </a:fld>
            <a:endParaRPr lang="en-US"/>
          </a:p>
        </p:txBody>
      </p:sp>
    </p:spTree>
    <p:extLst>
      <p:ext uri="{BB962C8B-B14F-4D97-AF65-F5344CB8AC3E}">
        <p14:creationId xmlns:p14="http://schemas.microsoft.com/office/powerpoint/2010/main" val="3455911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famous Blue Lagoon is entirely powered by geothermal energy</a:t>
            </a:r>
          </a:p>
          <a:p>
            <a:r>
              <a:rPr lang="en-US" dirty="0"/>
              <a:t>Iceland has over 600 hot springs and 200 volcanoes The hot water is so cheap in Iceland that Icelanders are known for their long showers</a:t>
            </a:r>
          </a:p>
        </p:txBody>
      </p:sp>
      <p:sp>
        <p:nvSpPr>
          <p:cNvPr id="4" name="Slide Number Placeholder 3"/>
          <p:cNvSpPr>
            <a:spLocks noGrp="1"/>
          </p:cNvSpPr>
          <p:nvPr>
            <p:ph type="sldNum" sz="quarter" idx="5"/>
          </p:nvPr>
        </p:nvSpPr>
        <p:spPr/>
        <p:txBody>
          <a:bodyPr/>
          <a:lstStyle/>
          <a:p>
            <a:fld id="{1C0F1909-21FA-4C6B-9835-AA83C23CFFD2}" type="slidenum">
              <a:rPr lang="en-US" smtClean="0"/>
              <a:t>9</a:t>
            </a:fld>
            <a:endParaRPr lang="en-US"/>
          </a:p>
        </p:txBody>
      </p:sp>
    </p:spTree>
    <p:extLst>
      <p:ext uri="{BB962C8B-B14F-4D97-AF65-F5344CB8AC3E}">
        <p14:creationId xmlns:p14="http://schemas.microsoft.com/office/powerpoint/2010/main" val="3620945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Iceland's nature is rich in cascading waterfalls and strong glacial rivers. Over the years, Icelanders learned how to use it, not only for their recreation purposes but also to generate electricity.</a:t>
            </a:r>
          </a:p>
        </p:txBody>
      </p:sp>
      <p:sp>
        <p:nvSpPr>
          <p:cNvPr id="4" name="Slide Number Placeholder 3"/>
          <p:cNvSpPr>
            <a:spLocks noGrp="1"/>
          </p:cNvSpPr>
          <p:nvPr>
            <p:ph type="sldNum" sz="quarter" idx="5"/>
          </p:nvPr>
        </p:nvSpPr>
        <p:spPr/>
        <p:txBody>
          <a:bodyPr/>
          <a:lstStyle/>
          <a:p>
            <a:fld id="{1C0F1909-21FA-4C6B-9835-AA83C23CFFD2}" type="slidenum">
              <a:rPr lang="en-US" smtClean="0"/>
              <a:t>10</a:t>
            </a:fld>
            <a:endParaRPr lang="en-US"/>
          </a:p>
        </p:txBody>
      </p:sp>
    </p:spTree>
    <p:extLst>
      <p:ext uri="{BB962C8B-B14F-4D97-AF65-F5344CB8AC3E}">
        <p14:creationId xmlns:p14="http://schemas.microsoft.com/office/powerpoint/2010/main" val="1288932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Biomass: this is only 5% farmable land only 1% is being used so not enough production.</a:t>
            </a:r>
          </a:p>
        </p:txBody>
      </p:sp>
      <p:sp>
        <p:nvSpPr>
          <p:cNvPr id="4" name="Slide Number Placeholder 3"/>
          <p:cNvSpPr>
            <a:spLocks noGrp="1"/>
          </p:cNvSpPr>
          <p:nvPr>
            <p:ph type="sldNum" sz="quarter" idx="5"/>
          </p:nvPr>
        </p:nvSpPr>
        <p:spPr/>
        <p:txBody>
          <a:bodyPr/>
          <a:lstStyle/>
          <a:p>
            <a:fld id="{1C0F1909-21FA-4C6B-9835-AA83C23CFFD2}" type="slidenum">
              <a:rPr lang="en-US" smtClean="0"/>
              <a:t>12</a:t>
            </a:fld>
            <a:endParaRPr lang="en-US"/>
          </a:p>
        </p:txBody>
      </p:sp>
    </p:spTree>
    <p:extLst>
      <p:ext uri="{BB962C8B-B14F-4D97-AF65-F5344CB8AC3E}">
        <p14:creationId xmlns:p14="http://schemas.microsoft.com/office/powerpoint/2010/main" val="1566280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Parliamentary resolution on energy transition The resolution proposes an action plan to increase the share of domestic renewable energy sources at the expense of imported fossil fuels. The energy transition will result in increased energy efficiency and energy security, as well as a reduction in foreign currency expenses and greenhouse gas emissions.</a:t>
            </a:r>
          </a:p>
        </p:txBody>
      </p:sp>
      <p:sp>
        <p:nvSpPr>
          <p:cNvPr id="4" name="Slide Number Placeholder 3"/>
          <p:cNvSpPr>
            <a:spLocks noGrp="1"/>
          </p:cNvSpPr>
          <p:nvPr>
            <p:ph type="sldNum" sz="quarter" idx="5"/>
          </p:nvPr>
        </p:nvSpPr>
        <p:spPr/>
        <p:txBody>
          <a:bodyPr/>
          <a:lstStyle/>
          <a:p>
            <a:fld id="{1C0F1909-21FA-4C6B-9835-AA83C23CFFD2}" type="slidenum">
              <a:rPr lang="en-US" smtClean="0"/>
              <a:t>14</a:t>
            </a:fld>
            <a:endParaRPr lang="en-US"/>
          </a:p>
        </p:txBody>
      </p:sp>
    </p:spTree>
    <p:extLst>
      <p:ext uri="{BB962C8B-B14F-4D97-AF65-F5344CB8AC3E}">
        <p14:creationId xmlns:p14="http://schemas.microsoft.com/office/powerpoint/2010/main" val="3118109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BF55F-B7B9-F274-5302-45BB4CFBFC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A883B53-74E4-E867-C53A-BA67CD13F2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2D9D260-B48B-B947-C7FE-1CCEC2A06EDE}"/>
              </a:ext>
            </a:extLst>
          </p:cNvPr>
          <p:cNvSpPr>
            <a:spLocks noGrp="1"/>
          </p:cNvSpPr>
          <p:nvPr>
            <p:ph type="dt" sz="half" idx="10"/>
          </p:nvPr>
        </p:nvSpPr>
        <p:spPr/>
        <p:txBody>
          <a:bodyPr/>
          <a:lstStyle/>
          <a:p>
            <a:fld id="{7A351090-2C6E-455F-A690-43F34DCBA055}" type="datetime1">
              <a:rPr lang="en-US" smtClean="0"/>
              <a:t>5/16/2023</a:t>
            </a:fld>
            <a:endParaRPr lang="en-US"/>
          </a:p>
        </p:txBody>
      </p:sp>
      <p:sp>
        <p:nvSpPr>
          <p:cNvPr id="5" name="Footer Placeholder 4">
            <a:extLst>
              <a:ext uri="{FF2B5EF4-FFF2-40B4-BE49-F238E27FC236}">
                <a16:creationId xmlns:a16="http://schemas.microsoft.com/office/drawing/2014/main" id="{018F790E-7112-2D1C-A632-6FBDFCE75E4A}"/>
              </a:ext>
            </a:extLst>
          </p:cNvPr>
          <p:cNvSpPr>
            <a:spLocks noGrp="1"/>
          </p:cNvSpPr>
          <p:nvPr>
            <p:ph type="ftr" sz="quarter" idx="11"/>
          </p:nvPr>
        </p:nvSpPr>
        <p:spPr/>
        <p:txBody>
          <a:bodyPr/>
          <a:lstStyle/>
          <a:p>
            <a:r>
              <a:rPr lang="en-US"/>
              <a:t>Iceland's Energy Revolution: A Journey to a Sustainable Future</a:t>
            </a:r>
          </a:p>
        </p:txBody>
      </p:sp>
      <p:sp>
        <p:nvSpPr>
          <p:cNvPr id="6" name="Slide Number Placeholder 5">
            <a:extLst>
              <a:ext uri="{FF2B5EF4-FFF2-40B4-BE49-F238E27FC236}">
                <a16:creationId xmlns:a16="http://schemas.microsoft.com/office/drawing/2014/main" id="{3E9BEC2C-0E9E-89D4-D23A-BCA1FB4FEDAC}"/>
              </a:ext>
            </a:extLst>
          </p:cNvPr>
          <p:cNvSpPr>
            <a:spLocks noGrp="1"/>
          </p:cNvSpPr>
          <p:nvPr>
            <p:ph type="sldNum" sz="quarter" idx="12"/>
          </p:nvPr>
        </p:nvSpPr>
        <p:spPr/>
        <p:txBody>
          <a:bodyPr/>
          <a:lstStyle/>
          <a:p>
            <a:fld id="{60D81481-4BC2-4D66-B613-8B3DEBFC822B}" type="slidenum">
              <a:rPr lang="en-US" smtClean="0"/>
              <a:t>‹#›</a:t>
            </a:fld>
            <a:endParaRPr lang="en-US"/>
          </a:p>
        </p:txBody>
      </p:sp>
    </p:spTree>
    <p:extLst>
      <p:ext uri="{BB962C8B-B14F-4D97-AF65-F5344CB8AC3E}">
        <p14:creationId xmlns:p14="http://schemas.microsoft.com/office/powerpoint/2010/main" val="28034356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D42BA-B7A4-DFC9-D903-82CED652EE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A47013-6BCF-1EE5-FFCF-C0608ECEBA1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248C55-71BE-571F-CF6F-445FB744218B}"/>
              </a:ext>
            </a:extLst>
          </p:cNvPr>
          <p:cNvSpPr>
            <a:spLocks noGrp="1"/>
          </p:cNvSpPr>
          <p:nvPr>
            <p:ph type="dt" sz="half" idx="10"/>
          </p:nvPr>
        </p:nvSpPr>
        <p:spPr/>
        <p:txBody>
          <a:bodyPr/>
          <a:lstStyle/>
          <a:p>
            <a:fld id="{046F662A-46DE-465A-898B-178BB64C4FCD}" type="datetime1">
              <a:rPr lang="en-US" smtClean="0"/>
              <a:t>5/16/2023</a:t>
            </a:fld>
            <a:endParaRPr lang="en-US"/>
          </a:p>
        </p:txBody>
      </p:sp>
      <p:sp>
        <p:nvSpPr>
          <p:cNvPr id="5" name="Footer Placeholder 4">
            <a:extLst>
              <a:ext uri="{FF2B5EF4-FFF2-40B4-BE49-F238E27FC236}">
                <a16:creationId xmlns:a16="http://schemas.microsoft.com/office/drawing/2014/main" id="{0C291F97-DBFC-4203-CF1B-E3451C3B7D47}"/>
              </a:ext>
            </a:extLst>
          </p:cNvPr>
          <p:cNvSpPr>
            <a:spLocks noGrp="1"/>
          </p:cNvSpPr>
          <p:nvPr>
            <p:ph type="ftr" sz="quarter" idx="11"/>
          </p:nvPr>
        </p:nvSpPr>
        <p:spPr/>
        <p:txBody>
          <a:bodyPr/>
          <a:lstStyle/>
          <a:p>
            <a:r>
              <a:rPr lang="en-US"/>
              <a:t>Iceland's Energy Revolution: A Journey to a Sustainable Future</a:t>
            </a:r>
          </a:p>
        </p:txBody>
      </p:sp>
      <p:sp>
        <p:nvSpPr>
          <p:cNvPr id="6" name="Slide Number Placeholder 5">
            <a:extLst>
              <a:ext uri="{FF2B5EF4-FFF2-40B4-BE49-F238E27FC236}">
                <a16:creationId xmlns:a16="http://schemas.microsoft.com/office/drawing/2014/main" id="{2D3ADF01-2CF8-4D54-A9E7-02980D0286C5}"/>
              </a:ext>
            </a:extLst>
          </p:cNvPr>
          <p:cNvSpPr>
            <a:spLocks noGrp="1"/>
          </p:cNvSpPr>
          <p:nvPr>
            <p:ph type="sldNum" sz="quarter" idx="12"/>
          </p:nvPr>
        </p:nvSpPr>
        <p:spPr/>
        <p:txBody>
          <a:bodyPr/>
          <a:lstStyle/>
          <a:p>
            <a:fld id="{60D81481-4BC2-4D66-B613-8B3DEBFC822B}" type="slidenum">
              <a:rPr lang="en-US" smtClean="0"/>
              <a:t>‹#›</a:t>
            </a:fld>
            <a:endParaRPr lang="en-US"/>
          </a:p>
        </p:txBody>
      </p:sp>
    </p:spTree>
    <p:extLst>
      <p:ext uri="{BB962C8B-B14F-4D97-AF65-F5344CB8AC3E}">
        <p14:creationId xmlns:p14="http://schemas.microsoft.com/office/powerpoint/2010/main" val="3155465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D7CA9D-FD04-1F33-A7FA-A3F3BD9943F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A2D614-A76C-D704-3FA4-7A8CE8A13B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BF57F7-6224-81A8-8A84-4A3C990DDC42}"/>
              </a:ext>
            </a:extLst>
          </p:cNvPr>
          <p:cNvSpPr>
            <a:spLocks noGrp="1"/>
          </p:cNvSpPr>
          <p:nvPr>
            <p:ph type="dt" sz="half" idx="10"/>
          </p:nvPr>
        </p:nvSpPr>
        <p:spPr/>
        <p:txBody>
          <a:bodyPr/>
          <a:lstStyle/>
          <a:p>
            <a:fld id="{1E238903-1B84-421D-9B1A-BDB4DD7B9115}" type="datetime1">
              <a:rPr lang="en-US" smtClean="0"/>
              <a:t>5/16/2023</a:t>
            </a:fld>
            <a:endParaRPr lang="en-US"/>
          </a:p>
        </p:txBody>
      </p:sp>
      <p:sp>
        <p:nvSpPr>
          <p:cNvPr id="5" name="Footer Placeholder 4">
            <a:extLst>
              <a:ext uri="{FF2B5EF4-FFF2-40B4-BE49-F238E27FC236}">
                <a16:creationId xmlns:a16="http://schemas.microsoft.com/office/drawing/2014/main" id="{830E4E8D-C0D3-EB5F-1F74-65116E919D41}"/>
              </a:ext>
            </a:extLst>
          </p:cNvPr>
          <p:cNvSpPr>
            <a:spLocks noGrp="1"/>
          </p:cNvSpPr>
          <p:nvPr>
            <p:ph type="ftr" sz="quarter" idx="11"/>
          </p:nvPr>
        </p:nvSpPr>
        <p:spPr/>
        <p:txBody>
          <a:bodyPr/>
          <a:lstStyle/>
          <a:p>
            <a:r>
              <a:rPr lang="en-US"/>
              <a:t>Iceland's Energy Revolution: A Journey to a Sustainable Future</a:t>
            </a:r>
          </a:p>
        </p:txBody>
      </p:sp>
      <p:sp>
        <p:nvSpPr>
          <p:cNvPr id="6" name="Slide Number Placeholder 5">
            <a:extLst>
              <a:ext uri="{FF2B5EF4-FFF2-40B4-BE49-F238E27FC236}">
                <a16:creationId xmlns:a16="http://schemas.microsoft.com/office/drawing/2014/main" id="{F9F17E39-2B68-E7B0-7AFD-E31454D9C6BA}"/>
              </a:ext>
            </a:extLst>
          </p:cNvPr>
          <p:cNvSpPr>
            <a:spLocks noGrp="1"/>
          </p:cNvSpPr>
          <p:nvPr>
            <p:ph type="sldNum" sz="quarter" idx="12"/>
          </p:nvPr>
        </p:nvSpPr>
        <p:spPr/>
        <p:txBody>
          <a:bodyPr/>
          <a:lstStyle/>
          <a:p>
            <a:fld id="{60D81481-4BC2-4D66-B613-8B3DEBFC822B}" type="slidenum">
              <a:rPr lang="en-US" smtClean="0"/>
              <a:t>‹#›</a:t>
            </a:fld>
            <a:endParaRPr lang="en-US"/>
          </a:p>
        </p:txBody>
      </p:sp>
    </p:spTree>
    <p:extLst>
      <p:ext uri="{BB962C8B-B14F-4D97-AF65-F5344CB8AC3E}">
        <p14:creationId xmlns:p14="http://schemas.microsoft.com/office/powerpoint/2010/main" val="4250467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C3E19-77CA-2C2D-49EF-44228FF714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57BA6B-ECAF-AA9B-1D87-E633738BCC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07741C-AC48-BEAD-D503-620E45C32CA9}"/>
              </a:ext>
            </a:extLst>
          </p:cNvPr>
          <p:cNvSpPr>
            <a:spLocks noGrp="1"/>
          </p:cNvSpPr>
          <p:nvPr>
            <p:ph type="dt" sz="half" idx="10"/>
          </p:nvPr>
        </p:nvSpPr>
        <p:spPr/>
        <p:txBody>
          <a:bodyPr/>
          <a:lstStyle/>
          <a:p>
            <a:fld id="{AE1065D6-FB6A-422A-9DCB-10B967759EEE}" type="datetime1">
              <a:rPr lang="en-US" smtClean="0"/>
              <a:t>5/16/2023</a:t>
            </a:fld>
            <a:endParaRPr lang="en-US"/>
          </a:p>
        </p:txBody>
      </p:sp>
      <p:sp>
        <p:nvSpPr>
          <p:cNvPr id="5" name="Footer Placeholder 4">
            <a:extLst>
              <a:ext uri="{FF2B5EF4-FFF2-40B4-BE49-F238E27FC236}">
                <a16:creationId xmlns:a16="http://schemas.microsoft.com/office/drawing/2014/main" id="{1DA5461D-55F3-AEF5-CF61-812C33B17C15}"/>
              </a:ext>
            </a:extLst>
          </p:cNvPr>
          <p:cNvSpPr>
            <a:spLocks noGrp="1"/>
          </p:cNvSpPr>
          <p:nvPr>
            <p:ph type="ftr" sz="quarter" idx="11"/>
          </p:nvPr>
        </p:nvSpPr>
        <p:spPr/>
        <p:txBody>
          <a:bodyPr/>
          <a:lstStyle/>
          <a:p>
            <a:r>
              <a:rPr lang="en-US"/>
              <a:t>Iceland's Energy Revolution: A Journey to a Sustainable Future</a:t>
            </a:r>
          </a:p>
        </p:txBody>
      </p:sp>
      <p:sp>
        <p:nvSpPr>
          <p:cNvPr id="6" name="Slide Number Placeholder 5">
            <a:extLst>
              <a:ext uri="{FF2B5EF4-FFF2-40B4-BE49-F238E27FC236}">
                <a16:creationId xmlns:a16="http://schemas.microsoft.com/office/drawing/2014/main" id="{3AB578D3-32E9-3B89-8942-96C436557ABC}"/>
              </a:ext>
            </a:extLst>
          </p:cNvPr>
          <p:cNvSpPr>
            <a:spLocks noGrp="1"/>
          </p:cNvSpPr>
          <p:nvPr>
            <p:ph type="sldNum" sz="quarter" idx="12"/>
          </p:nvPr>
        </p:nvSpPr>
        <p:spPr/>
        <p:txBody>
          <a:bodyPr/>
          <a:lstStyle/>
          <a:p>
            <a:fld id="{60D81481-4BC2-4D66-B613-8B3DEBFC822B}" type="slidenum">
              <a:rPr lang="en-US" smtClean="0"/>
              <a:t>‹#›</a:t>
            </a:fld>
            <a:endParaRPr lang="en-US"/>
          </a:p>
        </p:txBody>
      </p:sp>
    </p:spTree>
    <p:extLst>
      <p:ext uri="{BB962C8B-B14F-4D97-AF65-F5344CB8AC3E}">
        <p14:creationId xmlns:p14="http://schemas.microsoft.com/office/powerpoint/2010/main" val="2048119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54E5A-1816-06D6-D30D-9C15FF4FA4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2DEF5B-7051-7109-D7A1-1CB9CC221F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6276C47-0087-CE1F-B3AB-50C1E7EC193A}"/>
              </a:ext>
            </a:extLst>
          </p:cNvPr>
          <p:cNvSpPr>
            <a:spLocks noGrp="1"/>
          </p:cNvSpPr>
          <p:nvPr>
            <p:ph type="dt" sz="half" idx="10"/>
          </p:nvPr>
        </p:nvSpPr>
        <p:spPr/>
        <p:txBody>
          <a:bodyPr/>
          <a:lstStyle/>
          <a:p>
            <a:fld id="{C8E0AB9A-AC1B-465E-8FFF-3FC90A14D451}" type="datetime1">
              <a:rPr lang="en-US" smtClean="0"/>
              <a:t>5/16/2023</a:t>
            </a:fld>
            <a:endParaRPr lang="en-US"/>
          </a:p>
        </p:txBody>
      </p:sp>
      <p:sp>
        <p:nvSpPr>
          <p:cNvPr id="5" name="Footer Placeholder 4">
            <a:extLst>
              <a:ext uri="{FF2B5EF4-FFF2-40B4-BE49-F238E27FC236}">
                <a16:creationId xmlns:a16="http://schemas.microsoft.com/office/drawing/2014/main" id="{2C494BA1-711F-B2F4-1681-E2E08DDE663C}"/>
              </a:ext>
            </a:extLst>
          </p:cNvPr>
          <p:cNvSpPr>
            <a:spLocks noGrp="1"/>
          </p:cNvSpPr>
          <p:nvPr>
            <p:ph type="ftr" sz="quarter" idx="11"/>
          </p:nvPr>
        </p:nvSpPr>
        <p:spPr/>
        <p:txBody>
          <a:bodyPr/>
          <a:lstStyle/>
          <a:p>
            <a:r>
              <a:rPr lang="en-US"/>
              <a:t>Iceland's Energy Revolution: A Journey to a Sustainable Future</a:t>
            </a:r>
          </a:p>
        </p:txBody>
      </p:sp>
      <p:sp>
        <p:nvSpPr>
          <p:cNvPr id="6" name="Slide Number Placeholder 5">
            <a:extLst>
              <a:ext uri="{FF2B5EF4-FFF2-40B4-BE49-F238E27FC236}">
                <a16:creationId xmlns:a16="http://schemas.microsoft.com/office/drawing/2014/main" id="{07810ED8-E2AB-54C6-B62A-145F52C6D8B1}"/>
              </a:ext>
            </a:extLst>
          </p:cNvPr>
          <p:cNvSpPr>
            <a:spLocks noGrp="1"/>
          </p:cNvSpPr>
          <p:nvPr>
            <p:ph type="sldNum" sz="quarter" idx="12"/>
          </p:nvPr>
        </p:nvSpPr>
        <p:spPr/>
        <p:txBody>
          <a:bodyPr/>
          <a:lstStyle/>
          <a:p>
            <a:fld id="{60D81481-4BC2-4D66-B613-8B3DEBFC822B}" type="slidenum">
              <a:rPr lang="en-US" smtClean="0"/>
              <a:t>‹#›</a:t>
            </a:fld>
            <a:endParaRPr lang="en-US"/>
          </a:p>
        </p:txBody>
      </p:sp>
    </p:spTree>
    <p:extLst>
      <p:ext uri="{BB962C8B-B14F-4D97-AF65-F5344CB8AC3E}">
        <p14:creationId xmlns:p14="http://schemas.microsoft.com/office/powerpoint/2010/main" val="3288938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575AA-1C6D-3F06-49CD-C586747AA4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C9770A-40FA-C6BC-0F68-16DDFFC3E1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A5508A-8C9E-0375-01E5-7CEA311961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8810381-E76B-3F30-742C-149E8208EB51}"/>
              </a:ext>
            </a:extLst>
          </p:cNvPr>
          <p:cNvSpPr>
            <a:spLocks noGrp="1"/>
          </p:cNvSpPr>
          <p:nvPr>
            <p:ph type="dt" sz="half" idx="10"/>
          </p:nvPr>
        </p:nvSpPr>
        <p:spPr/>
        <p:txBody>
          <a:bodyPr/>
          <a:lstStyle/>
          <a:p>
            <a:fld id="{2F8E350D-39BC-4EA3-97BA-4FB19C2119C3}" type="datetime1">
              <a:rPr lang="en-US" smtClean="0"/>
              <a:t>5/16/2023</a:t>
            </a:fld>
            <a:endParaRPr lang="en-US"/>
          </a:p>
        </p:txBody>
      </p:sp>
      <p:sp>
        <p:nvSpPr>
          <p:cNvPr id="6" name="Footer Placeholder 5">
            <a:extLst>
              <a:ext uri="{FF2B5EF4-FFF2-40B4-BE49-F238E27FC236}">
                <a16:creationId xmlns:a16="http://schemas.microsoft.com/office/drawing/2014/main" id="{BECA42C1-5056-6E8C-276E-1F10FE94738B}"/>
              </a:ext>
            </a:extLst>
          </p:cNvPr>
          <p:cNvSpPr>
            <a:spLocks noGrp="1"/>
          </p:cNvSpPr>
          <p:nvPr>
            <p:ph type="ftr" sz="quarter" idx="11"/>
          </p:nvPr>
        </p:nvSpPr>
        <p:spPr/>
        <p:txBody>
          <a:bodyPr/>
          <a:lstStyle/>
          <a:p>
            <a:r>
              <a:rPr lang="en-US"/>
              <a:t>Iceland's Energy Revolution: A Journey to a Sustainable Future</a:t>
            </a:r>
          </a:p>
        </p:txBody>
      </p:sp>
      <p:sp>
        <p:nvSpPr>
          <p:cNvPr id="7" name="Slide Number Placeholder 6">
            <a:extLst>
              <a:ext uri="{FF2B5EF4-FFF2-40B4-BE49-F238E27FC236}">
                <a16:creationId xmlns:a16="http://schemas.microsoft.com/office/drawing/2014/main" id="{911135CD-C0AA-E152-6A2F-447F047160A3}"/>
              </a:ext>
            </a:extLst>
          </p:cNvPr>
          <p:cNvSpPr>
            <a:spLocks noGrp="1"/>
          </p:cNvSpPr>
          <p:nvPr>
            <p:ph type="sldNum" sz="quarter" idx="12"/>
          </p:nvPr>
        </p:nvSpPr>
        <p:spPr/>
        <p:txBody>
          <a:bodyPr/>
          <a:lstStyle/>
          <a:p>
            <a:fld id="{60D81481-4BC2-4D66-B613-8B3DEBFC822B}" type="slidenum">
              <a:rPr lang="en-US" smtClean="0"/>
              <a:t>‹#›</a:t>
            </a:fld>
            <a:endParaRPr lang="en-US"/>
          </a:p>
        </p:txBody>
      </p:sp>
    </p:spTree>
    <p:extLst>
      <p:ext uri="{BB962C8B-B14F-4D97-AF65-F5344CB8AC3E}">
        <p14:creationId xmlns:p14="http://schemas.microsoft.com/office/powerpoint/2010/main" val="33569937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B9CBE-CF1A-8ED4-A784-0F44DFE0E4C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65FEA35-7D8E-E62F-7EF6-A6C825FB94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83A8AB-F394-033E-D8A7-51B710E477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7BD03E7-7AEB-C515-B2EE-2498328323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6A30FEA-2F0C-0754-E465-5E58782828F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CFA2B92-9A14-4420-58C0-7287460B1495}"/>
              </a:ext>
            </a:extLst>
          </p:cNvPr>
          <p:cNvSpPr>
            <a:spLocks noGrp="1"/>
          </p:cNvSpPr>
          <p:nvPr>
            <p:ph type="dt" sz="half" idx="10"/>
          </p:nvPr>
        </p:nvSpPr>
        <p:spPr/>
        <p:txBody>
          <a:bodyPr/>
          <a:lstStyle/>
          <a:p>
            <a:fld id="{190F2C04-7950-483B-A6FE-E7732BEDD5C7}" type="datetime1">
              <a:rPr lang="en-US" smtClean="0"/>
              <a:t>5/16/2023</a:t>
            </a:fld>
            <a:endParaRPr lang="en-US"/>
          </a:p>
        </p:txBody>
      </p:sp>
      <p:sp>
        <p:nvSpPr>
          <p:cNvPr id="8" name="Footer Placeholder 7">
            <a:extLst>
              <a:ext uri="{FF2B5EF4-FFF2-40B4-BE49-F238E27FC236}">
                <a16:creationId xmlns:a16="http://schemas.microsoft.com/office/drawing/2014/main" id="{D4669C15-82DE-1E5B-8331-48B982006456}"/>
              </a:ext>
            </a:extLst>
          </p:cNvPr>
          <p:cNvSpPr>
            <a:spLocks noGrp="1"/>
          </p:cNvSpPr>
          <p:nvPr>
            <p:ph type="ftr" sz="quarter" idx="11"/>
          </p:nvPr>
        </p:nvSpPr>
        <p:spPr/>
        <p:txBody>
          <a:bodyPr/>
          <a:lstStyle/>
          <a:p>
            <a:r>
              <a:rPr lang="en-US"/>
              <a:t>Iceland's Energy Revolution: A Journey to a Sustainable Future</a:t>
            </a:r>
          </a:p>
        </p:txBody>
      </p:sp>
      <p:sp>
        <p:nvSpPr>
          <p:cNvPr id="9" name="Slide Number Placeholder 8">
            <a:extLst>
              <a:ext uri="{FF2B5EF4-FFF2-40B4-BE49-F238E27FC236}">
                <a16:creationId xmlns:a16="http://schemas.microsoft.com/office/drawing/2014/main" id="{6A5A77B1-318D-AF29-187C-D49BA2AD295A}"/>
              </a:ext>
            </a:extLst>
          </p:cNvPr>
          <p:cNvSpPr>
            <a:spLocks noGrp="1"/>
          </p:cNvSpPr>
          <p:nvPr>
            <p:ph type="sldNum" sz="quarter" idx="12"/>
          </p:nvPr>
        </p:nvSpPr>
        <p:spPr/>
        <p:txBody>
          <a:bodyPr/>
          <a:lstStyle/>
          <a:p>
            <a:fld id="{60D81481-4BC2-4D66-B613-8B3DEBFC822B}" type="slidenum">
              <a:rPr lang="en-US" smtClean="0"/>
              <a:t>‹#›</a:t>
            </a:fld>
            <a:endParaRPr lang="en-US"/>
          </a:p>
        </p:txBody>
      </p:sp>
    </p:spTree>
    <p:extLst>
      <p:ext uri="{BB962C8B-B14F-4D97-AF65-F5344CB8AC3E}">
        <p14:creationId xmlns:p14="http://schemas.microsoft.com/office/powerpoint/2010/main" val="714763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688F0-AF34-336D-54DC-6AED427C20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8E33B0A-5A4B-FD58-3227-3B3DE11A4000}"/>
              </a:ext>
            </a:extLst>
          </p:cNvPr>
          <p:cNvSpPr>
            <a:spLocks noGrp="1"/>
          </p:cNvSpPr>
          <p:nvPr>
            <p:ph type="dt" sz="half" idx="10"/>
          </p:nvPr>
        </p:nvSpPr>
        <p:spPr/>
        <p:txBody>
          <a:bodyPr/>
          <a:lstStyle/>
          <a:p>
            <a:fld id="{C82EBC0F-7142-4E0C-B48D-B519C1FC360C}" type="datetime1">
              <a:rPr lang="en-US" smtClean="0"/>
              <a:t>5/16/2023</a:t>
            </a:fld>
            <a:endParaRPr lang="en-US"/>
          </a:p>
        </p:txBody>
      </p:sp>
      <p:sp>
        <p:nvSpPr>
          <p:cNvPr id="4" name="Footer Placeholder 3">
            <a:extLst>
              <a:ext uri="{FF2B5EF4-FFF2-40B4-BE49-F238E27FC236}">
                <a16:creationId xmlns:a16="http://schemas.microsoft.com/office/drawing/2014/main" id="{B248328C-3544-569C-4714-7BF0882A1237}"/>
              </a:ext>
            </a:extLst>
          </p:cNvPr>
          <p:cNvSpPr>
            <a:spLocks noGrp="1"/>
          </p:cNvSpPr>
          <p:nvPr>
            <p:ph type="ftr" sz="quarter" idx="11"/>
          </p:nvPr>
        </p:nvSpPr>
        <p:spPr/>
        <p:txBody>
          <a:bodyPr/>
          <a:lstStyle/>
          <a:p>
            <a:r>
              <a:rPr lang="en-US"/>
              <a:t>Iceland's Energy Revolution: A Journey to a Sustainable Future</a:t>
            </a:r>
          </a:p>
        </p:txBody>
      </p:sp>
      <p:sp>
        <p:nvSpPr>
          <p:cNvPr id="5" name="Slide Number Placeholder 4">
            <a:extLst>
              <a:ext uri="{FF2B5EF4-FFF2-40B4-BE49-F238E27FC236}">
                <a16:creationId xmlns:a16="http://schemas.microsoft.com/office/drawing/2014/main" id="{40786B05-95ED-4F8D-ED79-FD7E67B0F9E6}"/>
              </a:ext>
            </a:extLst>
          </p:cNvPr>
          <p:cNvSpPr>
            <a:spLocks noGrp="1"/>
          </p:cNvSpPr>
          <p:nvPr>
            <p:ph type="sldNum" sz="quarter" idx="12"/>
          </p:nvPr>
        </p:nvSpPr>
        <p:spPr/>
        <p:txBody>
          <a:bodyPr/>
          <a:lstStyle/>
          <a:p>
            <a:fld id="{60D81481-4BC2-4D66-B613-8B3DEBFC822B}" type="slidenum">
              <a:rPr lang="en-US" smtClean="0"/>
              <a:t>‹#›</a:t>
            </a:fld>
            <a:endParaRPr lang="en-US"/>
          </a:p>
        </p:txBody>
      </p:sp>
    </p:spTree>
    <p:extLst>
      <p:ext uri="{BB962C8B-B14F-4D97-AF65-F5344CB8AC3E}">
        <p14:creationId xmlns:p14="http://schemas.microsoft.com/office/powerpoint/2010/main" val="2654627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186D3F-5558-C161-6DCB-7781E32F7F5C}"/>
              </a:ext>
            </a:extLst>
          </p:cNvPr>
          <p:cNvSpPr>
            <a:spLocks noGrp="1"/>
          </p:cNvSpPr>
          <p:nvPr>
            <p:ph type="dt" sz="half" idx="10"/>
          </p:nvPr>
        </p:nvSpPr>
        <p:spPr/>
        <p:txBody>
          <a:bodyPr/>
          <a:lstStyle/>
          <a:p>
            <a:fld id="{FAC0548A-8F8D-4717-A0B9-228A7B2CD47A}" type="datetime1">
              <a:rPr lang="en-US" smtClean="0"/>
              <a:t>5/16/2023</a:t>
            </a:fld>
            <a:endParaRPr lang="en-US"/>
          </a:p>
        </p:txBody>
      </p:sp>
      <p:sp>
        <p:nvSpPr>
          <p:cNvPr id="3" name="Footer Placeholder 2">
            <a:extLst>
              <a:ext uri="{FF2B5EF4-FFF2-40B4-BE49-F238E27FC236}">
                <a16:creationId xmlns:a16="http://schemas.microsoft.com/office/drawing/2014/main" id="{362F3712-823F-067A-D333-F7F68AE802B8}"/>
              </a:ext>
            </a:extLst>
          </p:cNvPr>
          <p:cNvSpPr>
            <a:spLocks noGrp="1"/>
          </p:cNvSpPr>
          <p:nvPr>
            <p:ph type="ftr" sz="quarter" idx="11"/>
          </p:nvPr>
        </p:nvSpPr>
        <p:spPr/>
        <p:txBody>
          <a:bodyPr/>
          <a:lstStyle/>
          <a:p>
            <a:r>
              <a:rPr lang="en-US"/>
              <a:t>Iceland's Energy Revolution: A Journey to a Sustainable Future</a:t>
            </a:r>
          </a:p>
        </p:txBody>
      </p:sp>
      <p:sp>
        <p:nvSpPr>
          <p:cNvPr id="4" name="Slide Number Placeholder 3">
            <a:extLst>
              <a:ext uri="{FF2B5EF4-FFF2-40B4-BE49-F238E27FC236}">
                <a16:creationId xmlns:a16="http://schemas.microsoft.com/office/drawing/2014/main" id="{93E7563F-6A9C-34D6-D35D-AE753FD865E1}"/>
              </a:ext>
            </a:extLst>
          </p:cNvPr>
          <p:cNvSpPr>
            <a:spLocks noGrp="1"/>
          </p:cNvSpPr>
          <p:nvPr>
            <p:ph type="sldNum" sz="quarter" idx="12"/>
          </p:nvPr>
        </p:nvSpPr>
        <p:spPr/>
        <p:txBody>
          <a:bodyPr/>
          <a:lstStyle/>
          <a:p>
            <a:fld id="{60D81481-4BC2-4D66-B613-8B3DEBFC822B}" type="slidenum">
              <a:rPr lang="en-US" smtClean="0"/>
              <a:t>‹#›</a:t>
            </a:fld>
            <a:endParaRPr lang="en-US"/>
          </a:p>
        </p:txBody>
      </p:sp>
    </p:spTree>
    <p:extLst>
      <p:ext uri="{BB962C8B-B14F-4D97-AF65-F5344CB8AC3E}">
        <p14:creationId xmlns:p14="http://schemas.microsoft.com/office/powerpoint/2010/main" val="14361340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1ACAC-E366-A628-EFE4-E96E5EDACD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7908327-2621-CC13-EE6A-B5F916AF45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EE4BF34-6706-9B7E-B227-611B36243A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697AFA-D27E-79D8-911A-6921603BA484}"/>
              </a:ext>
            </a:extLst>
          </p:cNvPr>
          <p:cNvSpPr>
            <a:spLocks noGrp="1"/>
          </p:cNvSpPr>
          <p:nvPr>
            <p:ph type="dt" sz="half" idx="10"/>
          </p:nvPr>
        </p:nvSpPr>
        <p:spPr/>
        <p:txBody>
          <a:bodyPr/>
          <a:lstStyle/>
          <a:p>
            <a:fld id="{9452A44A-B85B-412A-80CF-10D7BEBB8159}" type="datetime1">
              <a:rPr lang="en-US" smtClean="0"/>
              <a:t>5/16/2023</a:t>
            </a:fld>
            <a:endParaRPr lang="en-US"/>
          </a:p>
        </p:txBody>
      </p:sp>
      <p:sp>
        <p:nvSpPr>
          <p:cNvPr id="6" name="Footer Placeholder 5">
            <a:extLst>
              <a:ext uri="{FF2B5EF4-FFF2-40B4-BE49-F238E27FC236}">
                <a16:creationId xmlns:a16="http://schemas.microsoft.com/office/drawing/2014/main" id="{8DC2B8CC-05C4-19F3-2083-9E8302E02763}"/>
              </a:ext>
            </a:extLst>
          </p:cNvPr>
          <p:cNvSpPr>
            <a:spLocks noGrp="1"/>
          </p:cNvSpPr>
          <p:nvPr>
            <p:ph type="ftr" sz="quarter" idx="11"/>
          </p:nvPr>
        </p:nvSpPr>
        <p:spPr/>
        <p:txBody>
          <a:bodyPr/>
          <a:lstStyle/>
          <a:p>
            <a:r>
              <a:rPr lang="en-US"/>
              <a:t>Iceland's Energy Revolution: A Journey to a Sustainable Future</a:t>
            </a:r>
          </a:p>
        </p:txBody>
      </p:sp>
      <p:sp>
        <p:nvSpPr>
          <p:cNvPr id="7" name="Slide Number Placeholder 6">
            <a:extLst>
              <a:ext uri="{FF2B5EF4-FFF2-40B4-BE49-F238E27FC236}">
                <a16:creationId xmlns:a16="http://schemas.microsoft.com/office/drawing/2014/main" id="{3C16B711-FF9C-844E-DDEC-E5E3E71E4639}"/>
              </a:ext>
            </a:extLst>
          </p:cNvPr>
          <p:cNvSpPr>
            <a:spLocks noGrp="1"/>
          </p:cNvSpPr>
          <p:nvPr>
            <p:ph type="sldNum" sz="quarter" idx="12"/>
          </p:nvPr>
        </p:nvSpPr>
        <p:spPr/>
        <p:txBody>
          <a:bodyPr/>
          <a:lstStyle/>
          <a:p>
            <a:fld id="{60D81481-4BC2-4D66-B613-8B3DEBFC822B}" type="slidenum">
              <a:rPr lang="en-US" smtClean="0"/>
              <a:t>‹#›</a:t>
            </a:fld>
            <a:endParaRPr lang="en-US"/>
          </a:p>
        </p:txBody>
      </p:sp>
    </p:spTree>
    <p:extLst>
      <p:ext uri="{BB962C8B-B14F-4D97-AF65-F5344CB8AC3E}">
        <p14:creationId xmlns:p14="http://schemas.microsoft.com/office/powerpoint/2010/main" val="1094453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6FA18-0F6B-218A-EDAB-B808A51C47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230F2A-CADA-B5D1-4884-04E1B78670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7221E4E-D9F5-F83D-3BB9-1C5220614D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FDF16F-D47A-16D1-6BFC-4E61C8AF7804}"/>
              </a:ext>
            </a:extLst>
          </p:cNvPr>
          <p:cNvSpPr>
            <a:spLocks noGrp="1"/>
          </p:cNvSpPr>
          <p:nvPr>
            <p:ph type="dt" sz="half" idx="10"/>
          </p:nvPr>
        </p:nvSpPr>
        <p:spPr/>
        <p:txBody>
          <a:bodyPr/>
          <a:lstStyle/>
          <a:p>
            <a:fld id="{2E108FBF-36A1-4A53-996D-11EC81B8C1E3}" type="datetime1">
              <a:rPr lang="en-US" smtClean="0"/>
              <a:t>5/16/2023</a:t>
            </a:fld>
            <a:endParaRPr lang="en-US"/>
          </a:p>
        </p:txBody>
      </p:sp>
      <p:sp>
        <p:nvSpPr>
          <p:cNvPr id="6" name="Footer Placeholder 5">
            <a:extLst>
              <a:ext uri="{FF2B5EF4-FFF2-40B4-BE49-F238E27FC236}">
                <a16:creationId xmlns:a16="http://schemas.microsoft.com/office/drawing/2014/main" id="{6E0CFF26-AD1A-5E6C-B8EE-CC29FBBD3AEB}"/>
              </a:ext>
            </a:extLst>
          </p:cNvPr>
          <p:cNvSpPr>
            <a:spLocks noGrp="1"/>
          </p:cNvSpPr>
          <p:nvPr>
            <p:ph type="ftr" sz="quarter" idx="11"/>
          </p:nvPr>
        </p:nvSpPr>
        <p:spPr/>
        <p:txBody>
          <a:bodyPr/>
          <a:lstStyle/>
          <a:p>
            <a:r>
              <a:rPr lang="en-US"/>
              <a:t>Iceland's Energy Revolution: A Journey to a Sustainable Future</a:t>
            </a:r>
          </a:p>
        </p:txBody>
      </p:sp>
      <p:sp>
        <p:nvSpPr>
          <p:cNvPr id="7" name="Slide Number Placeholder 6">
            <a:extLst>
              <a:ext uri="{FF2B5EF4-FFF2-40B4-BE49-F238E27FC236}">
                <a16:creationId xmlns:a16="http://schemas.microsoft.com/office/drawing/2014/main" id="{2141A441-CCAE-44D5-246A-60D50F815F25}"/>
              </a:ext>
            </a:extLst>
          </p:cNvPr>
          <p:cNvSpPr>
            <a:spLocks noGrp="1"/>
          </p:cNvSpPr>
          <p:nvPr>
            <p:ph type="sldNum" sz="quarter" idx="12"/>
          </p:nvPr>
        </p:nvSpPr>
        <p:spPr/>
        <p:txBody>
          <a:bodyPr/>
          <a:lstStyle/>
          <a:p>
            <a:fld id="{60D81481-4BC2-4D66-B613-8B3DEBFC822B}" type="slidenum">
              <a:rPr lang="en-US" smtClean="0"/>
              <a:t>‹#›</a:t>
            </a:fld>
            <a:endParaRPr lang="en-US"/>
          </a:p>
        </p:txBody>
      </p:sp>
    </p:spTree>
    <p:extLst>
      <p:ext uri="{BB962C8B-B14F-4D97-AF65-F5344CB8AC3E}">
        <p14:creationId xmlns:p14="http://schemas.microsoft.com/office/powerpoint/2010/main" val="930220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67D05B-4644-522E-624D-44B3FC6C49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23676F-38FE-81E3-00F4-DCF55D7026B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033C90-B7E3-176B-2BC4-AB121D2156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DB055F-AA09-4DAC-9C38-75A744365867}" type="datetime1">
              <a:rPr lang="en-US" smtClean="0"/>
              <a:t>5/16/2023</a:t>
            </a:fld>
            <a:endParaRPr lang="en-US"/>
          </a:p>
        </p:txBody>
      </p:sp>
      <p:sp>
        <p:nvSpPr>
          <p:cNvPr id="5" name="Footer Placeholder 4">
            <a:extLst>
              <a:ext uri="{FF2B5EF4-FFF2-40B4-BE49-F238E27FC236}">
                <a16:creationId xmlns:a16="http://schemas.microsoft.com/office/drawing/2014/main" id="{998134B3-0CFF-F623-9560-E964D36121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Iceland's Energy Revolution: A Journey to a Sustainable Future</a:t>
            </a:r>
          </a:p>
        </p:txBody>
      </p:sp>
      <p:sp>
        <p:nvSpPr>
          <p:cNvPr id="6" name="Slide Number Placeholder 5">
            <a:extLst>
              <a:ext uri="{FF2B5EF4-FFF2-40B4-BE49-F238E27FC236}">
                <a16:creationId xmlns:a16="http://schemas.microsoft.com/office/drawing/2014/main" id="{FCAD0FDC-EEE1-24CA-E29A-DB7131E3F1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D81481-4BC2-4D66-B613-8B3DEBFC822B}" type="slidenum">
              <a:rPr lang="en-US" smtClean="0"/>
              <a:t>‹#›</a:t>
            </a:fld>
            <a:endParaRPr lang="en-US"/>
          </a:p>
        </p:txBody>
      </p:sp>
    </p:spTree>
    <p:extLst>
      <p:ext uri="{BB962C8B-B14F-4D97-AF65-F5344CB8AC3E}">
        <p14:creationId xmlns:p14="http://schemas.microsoft.com/office/powerpoint/2010/main" val="42117923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6.png"/><Relationship Id="rId5" Type="http://schemas.microsoft.com/office/2007/relationships/hdphoto" Target="../media/hdphoto1.wdp"/><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3" Type="http://schemas.openxmlformats.org/officeDocument/2006/relationships/hyperlink" Target="https://www.un.org/en/chronicle/article/icelands-sustainable-energy-story-model-world" TargetMode="External"/><Relationship Id="rId7" Type="http://schemas.openxmlformats.org/officeDocument/2006/relationships/hyperlink" Target="https://www.wartsila.com/insights/article/a-sustainable-energy-revolution-the-icelandic-way" TargetMode="External"/><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hyperlink" Target="https://impact.economist.com/sustainability/ecosystems-resources/circular-and-renewable-lessons-from-the-island-of-iceland" TargetMode="External"/><Relationship Id="rId5" Type="http://schemas.openxmlformats.org/officeDocument/2006/relationships/hyperlink" Target="https://www.iea.org/countries/iceland" TargetMode="External"/><Relationship Id="rId4" Type="http://schemas.openxmlformats.org/officeDocument/2006/relationships/hyperlink" Target="https://www.theurbanlist.com/a-list/the-first-timers-guide-to-iceland-amex-explorercard17"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File:Is-%C3%8Dsland.ogg" TargetMode="External"/><Relationship Id="rId7" Type="http://schemas.openxmlformats.org/officeDocument/2006/relationships/image" Target="../media/image6.jpg"/><Relationship Id="rId2" Type="http://schemas.openxmlformats.org/officeDocument/2006/relationships/image" Target="../media/image2.jpg"/><Relationship Id="rId1" Type="http://schemas.openxmlformats.org/officeDocument/2006/relationships/slideLayout" Target="../slideLayouts/slideLayout6.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jpe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jpeg"/><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68A2B-3292-BE05-CAEF-9F280E8D5A54}"/>
              </a:ext>
            </a:extLst>
          </p:cNvPr>
          <p:cNvSpPr>
            <a:spLocks noGrp="1"/>
          </p:cNvSpPr>
          <p:nvPr>
            <p:ph type="ctrTitle"/>
          </p:nvPr>
        </p:nvSpPr>
        <p:spPr>
          <a:xfrm>
            <a:off x="1524000" y="848519"/>
            <a:ext cx="9144000" cy="2306637"/>
          </a:xfrm>
        </p:spPr>
        <p:txBody>
          <a:bodyPr>
            <a:normAutofit fontScale="90000"/>
          </a:bodyPr>
          <a:lstStyle/>
          <a:p>
            <a:r>
              <a:rPr lang="en-US"/>
              <a:t>Iceland's Energy Revolution: A Journey to a Sustainable Future</a:t>
            </a:r>
            <a:endParaRPr lang="en-US" dirty="0"/>
          </a:p>
        </p:txBody>
      </p:sp>
      <p:sp>
        <p:nvSpPr>
          <p:cNvPr id="3" name="Subtitle 2">
            <a:extLst>
              <a:ext uri="{FF2B5EF4-FFF2-40B4-BE49-F238E27FC236}">
                <a16:creationId xmlns:a16="http://schemas.microsoft.com/office/drawing/2014/main" id="{F90DCFA7-FDF4-1D52-844C-0F579CF579CA}"/>
              </a:ext>
            </a:extLst>
          </p:cNvPr>
          <p:cNvSpPr>
            <a:spLocks noGrp="1"/>
          </p:cNvSpPr>
          <p:nvPr>
            <p:ph type="subTitle" idx="1"/>
          </p:nvPr>
        </p:nvSpPr>
        <p:spPr>
          <a:xfrm>
            <a:off x="1524000" y="3825558"/>
            <a:ext cx="9144000" cy="1655762"/>
          </a:xfrm>
        </p:spPr>
        <p:txBody>
          <a:bodyPr/>
          <a:lstStyle/>
          <a:p>
            <a:r>
              <a:rPr lang="en-US"/>
              <a:t>Presented by: Mansi Deepak Kondekar</a:t>
            </a:r>
          </a:p>
          <a:p>
            <a:r>
              <a:rPr lang="en-US"/>
              <a:t>Of ITTM-11 </a:t>
            </a:r>
          </a:p>
          <a:p>
            <a:r>
              <a:rPr lang="en-US"/>
              <a:t>Under the Guidance of: Anuj  Prasanth Manikoth </a:t>
            </a:r>
            <a:endParaRPr lang="en-US" dirty="0"/>
          </a:p>
        </p:txBody>
      </p:sp>
      <p:pic>
        <p:nvPicPr>
          <p:cNvPr id="4" name="Picture 3">
            <a:extLst>
              <a:ext uri="{FF2B5EF4-FFF2-40B4-BE49-F238E27FC236}">
                <a16:creationId xmlns:a16="http://schemas.microsoft.com/office/drawing/2014/main" id="{EA9566CB-2D57-A0E5-855A-7589A65B08CE}"/>
              </a:ext>
            </a:extLst>
          </p:cNvPr>
          <p:cNvPicPr>
            <a:picLocks noChangeAspect="1"/>
          </p:cNvPicPr>
          <p:nvPr/>
        </p:nvPicPr>
        <p:blipFill>
          <a:blip r:embed="rId2"/>
          <a:stretch>
            <a:fillRect/>
          </a:stretch>
        </p:blipFill>
        <p:spPr>
          <a:xfrm>
            <a:off x="7289340" y="97231"/>
            <a:ext cx="4835240" cy="1240714"/>
          </a:xfrm>
          <a:prstGeom prst="rect">
            <a:avLst/>
          </a:prstGeom>
        </p:spPr>
      </p:pic>
      <p:sp>
        <p:nvSpPr>
          <p:cNvPr id="5" name="Date Placeholder 4">
            <a:extLst>
              <a:ext uri="{FF2B5EF4-FFF2-40B4-BE49-F238E27FC236}">
                <a16:creationId xmlns:a16="http://schemas.microsoft.com/office/drawing/2014/main" id="{B69FF841-CB93-F32B-E680-3937E6493FB3}"/>
              </a:ext>
            </a:extLst>
          </p:cNvPr>
          <p:cNvSpPr>
            <a:spLocks noGrp="1"/>
          </p:cNvSpPr>
          <p:nvPr>
            <p:ph type="dt" sz="half" idx="10"/>
          </p:nvPr>
        </p:nvSpPr>
        <p:spPr/>
        <p:txBody>
          <a:bodyPr/>
          <a:lstStyle/>
          <a:p>
            <a:fld id="{B49F0479-1576-4444-A5F0-84949A54D688}" type="datetime1">
              <a:rPr lang="en-US" smtClean="0">
                <a:solidFill>
                  <a:schemeClr val="tx1">
                    <a:lumMod val="95000"/>
                    <a:lumOff val="5000"/>
                  </a:schemeClr>
                </a:solidFill>
              </a:rPr>
              <a:t>5/16/2023</a:t>
            </a:fld>
            <a:endParaRPr lang="en-US" dirty="0">
              <a:solidFill>
                <a:schemeClr val="tx1">
                  <a:lumMod val="95000"/>
                  <a:lumOff val="5000"/>
                </a:schemeClr>
              </a:solidFill>
            </a:endParaRPr>
          </a:p>
        </p:txBody>
      </p:sp>
      <p:sp>
        <p:nvSpPr>
          <p:cNvPr id="6" name="Footer Placeholder 5">
            <a:extLst>
              <a:ext uri="{FF2B5EF4-FFF2-40B4-BE49-F238E27FC236}">
                <a16:creationId xmlns:a16="http://schemas.microsoft.com/office/drawing/2014/main" id="{81DA4494-5971-BC0B-8327-5B366037D8A2}"/>
              </a:ext>
            </a:extLst>
          </p:cNvPr>
          <p:cNvSpPr>
            <a:spLocks noGrp="1"/>
          </p:cNvSpPr>
          <p:nvPr>
            <p:ph type="ftr" sz="quarter" idx="11"/>
          </p:nvPr>
        </p:nvSpPr>
        <p:spPr/>
        <p:txBody>
          <a:bodyPr/>
          <a:lstStyle/>
          <a:p>
            <a:r>
              <a:rPr lang="en-US">
                <a:solidFill>
                  <a:schemeClr val="tx1">
                    <a:lumMod val="95000"/>
                    <a:lumOff val="5000"/>
                  </a:schemeClr>
                </a:solidFill>
              </a:rPr>
              <a:t>Iceland's Energy Revolution: A Journey to a Sustainable Future</a:t>
            </a:r>
            <a:endParaRPr lang="en-US" dirty="0">
              <a:solidFill>
                <a:schemeClr val="tx1">
                  <a:lumMod val="95000"/>
                  <a:lumOff val="5000"/>
                </a:schemeClr>
              </a:solidFill>
            </a:endParaRPr>
          </a:p>
        </p:txBody>
      </p:sp>
      <p:sp>
        <p:nvSpPr>
          <p:cNvPr id="7" name="Slide Number Placeholder 6">
            <a:extLst>
              <a:ext uri="{FF2B5EF4-FFF2-40B4-BE49-F238E27FC236}">
                <a16:creationId xmlns:a16="http://schemas.microsoft.com/office/drawing/2014/main" id="{48524F79-0675-D661-A662-9C67AA5725C1}"/>
              </a:ext>
            </a:extLst>
          </p:cNvPr>
          <p:cNvSpPr>
            <a:spLocks noGrp="1"/>
          </p:cNvSpPr>
          <p:nvPr>
            <p:ph type="sldNum" sz="quarter" idx="12"/>
          </p:nvPr>
        </p:nvSpPr>
        <p:spPr/>
        <p:txBody>
          <a:bodyPr/>
          <a:lstStyle/>
          <a:p>
            <a:fld id="{60D81481-4BC2-4D66-B613-8B3DEBFC822B}" type="slidenum">
              <a:rPr lang="en-US" smtClean="0">
                <a:solidFill>
                  <a:schemeClr val="tx1">
                    <a:lumMod val="95000"/>
                    <a:lumOff val="5000"/>
                  </a:schemeClr>
                </a:solidFill>
              </a:rPr>
              <a:t>1</a:t>
            </a:fld>
            <a:endParaRPr lang="en-US" dirty="0">
              <a:solidFill>
                <a:schemeClr val="tx1">
                  <a:lumMod val="95000"/>
                  <a:lumOff val="5000"/>
                </a:schemeClr>
              </a:solidFill>
            </a:endParaRPr>
          </a:p>
        </p:txBody>
      </p:sp>
      <p:pic>
        <p:nvPicPr>
          <p:cNvPr id="10" name="Picture 9" descr="A town with snow covered mountains in the background&#10;&#10;Description automatically generated with low confidence">
            <a:extLst>
              <a:ext uri="{FF2B5EF4-FFF2-40B4-BE49-F238E27FC236}">
                <a16:creationId xmlns:a16="http://schemas.microsoft.com/office/drawing/2014/main" id="{44E5A1B9-CE7E-F7E1-65E2-3F9472CF3FA3}"/>
              </a:ext>
            </a:extLst>
          </p:cNvPr>
          <p:cNvPicPr>
            <a:picLocks noChangeAspect="1"/>
          </p:cNvPicPr>
          <p:nvPr/>
        </p:nvPicPr>
        <p:blipFill rotWithShape="1">
          <a:blip r:embed="rId3">
            <a:extLst>
              <a:ext uri="{28A0092B-C50C-407E-A947-70E740481C1C}">
                <a14:useLocalDpi xmlns:a14="http://schemas.microsoft.com/office/drawing/2010/main" val="0"/>
              </a:ext>
            </a:extLst>
          </a:blip>
          <a:srcRect t="7176" b="7176"/>
          <a:stretch/>
        </p:blipFill>
        <p:spPr>
          <a:xfrm>
            <a:off x="12371295" y="0"/>
            <a:ext cx="12192000" cy="6858000"/>
          </a:xfrm>
          <a:prstGeom prst="rect">
            <a:avLst/>
          </a:prstGeom>
        </p:spPr>
      </p:pic>
      <p:sp>
        <p:nvSpPr>
          <p:cNvPr id="15" name="Title 1">
            <a:extLst>
              <a:ext uri="{FF2B5EF4-FFF2-40B4-BE49-F238E27FC236}">
                <a16:creationId xmlns:a16="http://schemas.microsoft.com/office/drawing/2014/main" id="{E2388EDA-323F-DE6A-178D-FF1E16397E14}"/>
              </a:ext>
            </a:extLst>
          </p:cNvPr>
          <p:cNvSpPr txBox="1">
            <a:spLocks/>
          </p:cNvSpPr>
          <p:nvPr/>
        </p:nvSpPr>
        <p:spPr>
          <a:xfrm>
            <a:off x="-8150309" y="-362474"/>
            <a:ext cx="7971014" cy="269652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9600" dirty="0">
                <a:solidFill>
                  <a:schemeClr val="bg1"/>
                </a:solidFill>
                <a:latin typeface="Amasis MT Pro Light" panose="020B0604020202020204" pitchFamily="18" charset="0"/>
              </a:rPr>
              <a:t>ICELAND</a:t>
            </a:r>
          </a:p>
        </p:txBody>
      </p:sp>
    </p:spTree>
    <p:extLst>
      <p:ext uri="{BB962C8B-B14F-4D97-AF65-F5344CB8AC3E}">
        <p14:creationId xmlns:p14="http://schemas.microsoft.com/office/powerpoint/2010/main" val="3681175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grass, landscape, outdoor, cloud">
            <a:extLst>
              <a:ext uri="{FF2B5EF4-FFF2-40B4-BE49-F238E27FC236}">
                <a16:creationId xmlns:a16="http://schemas.microsoft.com/office/drawing/2014/main" id="{4010904E-0071-A62F-C3E1-6156CC036397}"/>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14778" b="953"/>
          <a:stretch/>
        </p:blipFill>
        <p:spPr>
          <a:xfrm>
            <a:off x="0" y="-176270"/>
            <a:ext cx="12191999" cy="7034270"/>
          </a:xfrm>
          <a:prstGeom prst="rect">
            <a:avLst/>
          </a:prstGeom>
        </p:spPr>
      </p:pic>
      <p:sp>
        <p:nvSpPr>
          <p:cNvPr id="2" name="Title 1">
            <a:extLst>
              <a:ext uri="{FF2B5EF4-FFF2-40B4-BE49-F238E27FC236}">
                <a16:creationId xmlns:a16="http://schemas.microsoft.com/office/drawing/2014/main" id="{A678F0D8-1CA1-1AE4-29A3-07E733DDA017}"/>
              </a:ext>
            </a:extLst>
          </p:cNvPr>
          <p:cNvSpPr>
            <a:spLocks noGrp="1"/>
          </p:cNvSpPr>
          <p:nvPr>
            <p:ph type="title"/>
          </p:nvPr>
        </p:nvSpPr>
        <p:spPr>
          <a:xfrm>
            <a:off x="838200" y="365125"/>
            <a:ext cx="10515600" cy="1325563"/>
          </a:xfrm>
        </p:spPr>
        <p:txBody>
          <a:bodyPr>
            <a:normAutofit/>
          </a:bodyPr>
          <a:lstStyle/>
          <a:p>
            <a:r>
              <a:rPr lang="en-US">
                <a:solidFill>
                  <a:srgbClr val="FFFFFF"/>
                </a:solidFill>
              </a:rPr>
              <a:t>Hydroelectric Power</a:t>
            </a:r>
          </a:p>
        </p:txBody>
      </p:sp>
      <p:sp>
        <p:nvSpPr>
          <p:cNvPr id="3" name="Content Placeholder 2">
            <a:extLst>
              <a:ext uri="{FF2B5EF4-FFF2-40B4-BE49-F238E27FC236}">
                <a16:creationId xmlns:a16="http://schemas.microsoft.com/office/drawing/2014/main" id="{132E6BAD-B4D2-0619-D865-3A1B0780252E}"/>
              </a:ext>
            </a:extLst>
          </p:cNvPr>
          <p:cNvSpPr>
            <a:spLocks noGrp="1"/>
          </p:cNvSpPr>
          <p:nvPr>
            <p:ph idx="1"/>
          </p:nvPr>
        </p:nvSpPr>
        <p:spPr>
          <a:xfrm>
            <a:off x="838200" y="1825625"/>
            <a:ext cx="5882089" cy="4351338"/>
          </a:xfrm>
        </p:spPr>
        <p:txBody>
          <a:bodyPr>
            <a:normAutofit fontScale="92500"/>
          </a:bodyPr>
          <a:lstStyle/>
          <a:p>
            <a:r>
              <a:rPr lang="en-US" dirty="0">
                <a:solidFill>
                  <a:srgbClr val="FFFFFF"/>
                </a:solidFill>
              </a:rPr>
              <a:t>Hydroelectric power is another significant source of renewable energy in Iceland. The country has numerous rivers and waterfalls, which are ideal for generating electricity.</a:t>
            </a:r>
          </a:p>
          <a:p>
            <a:r>
              <a:rPr lang="en-US" dirty="0">
                <a:solidFill>
                  <a:srgbClr val="FFFFFF"/>
                </a:solidFill>
              </a:rPr>
              <a:t>Iceland has built several hydroelectric power plants, which provide electricity to the national grid and help reduce the country's reliance on fossil fuels.</a:t>
            </a:r>
          </a:p>
          <a:p>
            <a:r>
              <a:rPr lang="en-US" dirty="0">
                <a:solidFill>
                  <a:srgbClr val="FFFFFF"/>
                </a:solidFill>
              </a:rPr>
              <a:t>Over 70% of Iceland’s electricity comes from hydropower.</a:t>
            </a:r>
          </a:p>
        </p:txBody>
      </p:sp>
      <p:sp>
        <p:nvSpPr>
          <p:cNvPr id="4" name="Date Placeholder 3">
            <a:extLst>
              <a:ext uri="{FF2B5EF4-FFF2-40B4-BE49-F238E27FC236}">
                <a16:creationId xmlns:a16="http://schemas.microsoft.com/office/drawing/2014/main" id="{0404A36A-7869-37C5-08CF-1808EB7121B5}"/>
              </a:ext>
            </a:extLst>
          </p:cNvPr>
          <p:cNvSpPr>
            <a:spLocks noGrp="1"/>
          </p:cNvSpPr>
          <p:nvPr>
            <p:ph type="dt" sz="half" idx="10"/>
          </p:nvPr>
        </p:nvSpPr>
        <p:spPr>
          <a:xfrm>
            <a:off x="838200" y="6356350"/>
            <a:ext cx="2743200" cy="365125"/>
          </a:xfrm>
        </p:spPr>
        <p:txBody>
          <a:bodyPr>
            <a:normAutofit/>
          </a:bodyPr>
          <a:lstStyle/>
          <a:p>
            <a:pPr>
              <a:spcAft>
                <a:spcPts val="600"/>
              </a:spcAft>
            </a:pPr>
            <a:fld id="{30694F56-5F4F-40C5-81A2-8F35EA580873}" type="datetime1">
              <a:rPr lang="en-US">
                <a:solidFill>
                  <a:srgbClr val="FFFFFF"/>
                </a:solidFill>
              </a:rPr>
              <a:pPr>
                <a:spcAft>
                  <a:spcPts val="600"/>
                </a:spcAft>
              </a:pPr>
              <a:t>5/16/2023</a:t>
            </a:fld>
            <a:endParaRPr lang="en-US">
              <a:solidFill>
                <a:srgbClr val="FFFFFF"/>
              </a:solidFill>
            </a:endParaRPr>
          </a:p>
        </p:txBody>
      </p:sp>
      <p:sp>
        <p:nvSpPr>
          <p:cNvPr id="5" name="Footer Placeholder 4">
            <a:extLst>
              <a:ext uri="{FF2B5EF4-FFF2-40B4-BE49-F238E27FC236}">
                <a16:creationId xmlns:a16="http://schemas.microsoft.com/office/drawing/2014/main" id="{F6CBAFCB-6C3F-5D6A-8726-6A6E2F05833D}"/>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solidFill>
                  <a:srgbClr val="FFFFFF"/>
                </a:solidFill>
              </a:rPr>
              <a:t>Iceland's Energy Revolution: A Journey to a Sustainable Future</a:t>
            </a:r>
          </a:p>
        </p:txBody>
      </p:sp>
      <p:sp>
        <p:nvSpPr>
          <p:cNvPr id="6" name="Slide Number Placeholder 5">
            <a:extLst>
              <a:ext uri="{FF2B5EF4-FFF2-40B4-BE49-F238E27FC236}">
                <a16:creationId xmlns:a16="http://schemas.microsoft.com/office/drawing/2014/main" id="{37D941EF-9F9B-7120-E421-0F507E60E0DB}"/>
              </a:ext>
            </a:extLst>
          </p:cNvPr>
          <p:cNvSpPr>
            <a:spLocks noGrp="1"/>
          </p:cNvSpPr>
          <p:nvPr>
            <p:ph type="sldNum" sz="quarter" idx="12"/>
          </p:nvPr>
        </p:nvSpPr>
        <p:spPr>
          <a:xfrm>
            <a:off x="8610600" y="6197236"/>
            <a:ext cx="2743200" cy="524239"/>
          </a:xfrm>
        </p:spPr>
        <p:txBody>
          <a:bodyPr>
            <a:normAutofit fontScale="92500" lnSpcReduction="10000"/>
          </a:bodyPr>
          <a:lstStyle/>
          <a:p>
            <a:pPr>
              <a:spcAft>
                <a:spcPts val="600"/>
              </a:spcAft>
            </a:pPr>
            <a:fld id="{60D81481-4BC2-4D66-B613-8B3DEBFC822B}" type="slidenum">
              <a:rPr lang="en-US" sz="3200">
                <a:solidFill>
                  <a:srgbClr val="FFFFFF"/>
                </a:solidFill>
              </a:rPr>
              <a:pPr>
                <a:spcAft>
                  <a:spcPts val="600"/>
                </a:spcAft>
              </a:pPr>
              <a:t>10</a:t>
            </a:fld>
            <a:endParaRPr lang="en-US" sz="3200" dirty="0">
              <a:solidFill>
                <a:srgbClr val="FFFFFF"/>
              </a:solidFill>
            </a:endParaRPr>
          </a:p>
        </p:txBody>
      </p:sp>
      <p:pic>
        <p:nvPicPr>
          <p:cNvPr id="10" name="Picture 9">
            <a:extLst>
              <a:ext uri="{FF2B5EF4-FFF2-40B4-BE49-F238E27FC236}">
                <a16:creationId xmlns:a16="http://schemas.microsoft.com/office/drawing/2014/main" id="{7272C72A-5FD9-9EE3-CD68-03688A018CC5}"/>
              </a:ext>
            </a:extLst>
          </p:cNvPr>
          <p:cNvPicPr>
            <a:picLocks noChangeAspect="1"/>
          </p:cNvPicPr>
          <p:nvPr/>
        </p:nvPicPr>
        <p:blipFill>
          <a:blip r:embed="rId4"/>
          <a:stretch>
            <a:fillRect/>
          </a:stretch>
        </p:blipFill>
        <p:spPr>
          <a:xfrm>
            <a:off x="6720289" y="660764"/>
            <a:ext cx="4946997" cy="5144877"/>
          </a:xfrm>
          <a:prstGeom prst="rect">
            <a:avLst/>
          </a:prstGeom>
          <a:effectLst>
            <a:outerShdw blurRad="50800" dist="38100" dir="5400000" algn="t" rotWithShape="0">
              <a:prstClr val="black">
                <a:alpha val="40000"/>
              </a:prstClr>
            </a:outerShdw>
            <a:reflection blurRad="6350" stA="50000" endA="300" endPos="55000" dir="5400000" sy="-100000" algn="bl" rotWithShape="0"/>
          </a:effectLst>
        </p:spPr>
      </p:pic>
      <p:pic>
        <p:nvPicPr>
          <p:cNvPr id="11" name="Picture 10">
            <a:extLst>
              <a:ext uri="{FF2B5EF4-FFF2-40B4-BE49-F238E27FC236}">
                <a16:creationId xmlns:a16="http://schemas.microsoft.com/office/drawing/2014/main" id="{3F3ED651-780A-703C-1561-11BB967620F2}"/>
              </a:ext>
            </a:extLst>
          </p:cNvPr>
          <p:cNvPicPr>
            <a:picLocks noChangeAspect="1"/>
          </p:cNvPicPr>
          <p:nvPr/>
        </p:nvPicPr>
        <p:blipFill>
          <a:blip r:embed="rId5"/>
          <a:stretch>
            <a:fillRect/>
          </a:stretch>
        </p:blipFill>
        <p:spPr>
          <a:xfrm>
            <a:off x="6800210" y="7144199"/>
            <a:ext cx="4787153" cy="3899414"/>
          </a:xfrm>
          <a:prstGeom prst="rect">
            <a:avLst/>
          </a:prstGeom>
          <a:effectLst>
            <a:reflection blurRad="6350" stA="50000" endA="300" endPos="55000" dir="5400000" sy="-100000" algn="bl" rotWithShape="0"/>
          </a:effectLst>
        </p:spPr>
      </p:pic>
      <p:sp>
        <p:nvSpPr>
          <p:cNvPr id="13" name="TextBox 12">
            <a:extLst>
              <a:ext uri="{FF2B5EF4-FFF2-40B4-BE49-F238E27FC236}">
                <a16:creationId xmlns:a16="http://schemas.microsoft.com/office/drawing/2014/main" id="{A4ED0713-53C1-5486-FC48-5F3D11643E03}"/>
              </a:ext>
            </a:extLst>
          </p:cNvPr>
          <p:cNvSpPr txBox="1"/>
          <p:nvPr/>
        </p:nvSpPr>
        <p:spPr>
          <a:xfrm>
            <a:off x="6720289" y="5850493"/>
            <a:ext cx="4867074" cy="307777"/>
          </a:xfrm>
          <a:prstGeom prst="rect">
            <a:avLst/>
          </a:prstGeom>
          <a:noFill/>
        </p:spPr>
        <p:txBody>
          <a:bodyPr wrap="square" rtlCol="0">
            <a:spAutoFit/>
          </a:bodyPr>
          <a:lstStyle/>
          <a:p>
            <a:r>
              <a:rPr lang="en-US" sz="1400" dirty="0"/>
              <a:t>Source: </a:t>
            </a:r>
            <a:r>
              <a:rPr lang="en-US" sz="1400" b="0" i="0" dirty="0" err="1">
                <a:solidFill>
                  <a:srgbClr val="FFFFFF"/>
                </a:solidFill>
                <a:effectLst/>
                <a:latin typeface="LV Sans"/>
              </a:rPr>
              <a:t>Landsvirkjun</a:t>
            </a:r>
            <a:endParaRPr lang="en-US" sz="1400" dirty="0"/>
          </a:p>
        </p:txBody>
      </p:sp>
    </p:spTree>
    <p:extLst>
      <p:ext uri="{BB962C8B-B14F-4D97-AF65-F5344CB8AC3E}">
        <p14:creationId xmlns:p14="http://schemas.microsoft.com/office/powerpoint/2010/main" val="839297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grass, landscape, outdoor, cloud">
            <a:extLst>
              <a:ext uri="{FF2B5EF4-FFF2-40B4-BE49-F238E27FC236}">
                <a16:creationId xmlns:a16="http://schemas.microsoft.com/office/drawing/2014/main" id="{5B56C6D9-C217-8B2E-9E2E-3A3455215AE1}"/>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14778" b="953"/>
          <a:stretch/>
        </p:blipFill>
        <p:spPr>
          <a:xfrm>
            <a:off x="20" y="-176260"/>
            <a:ext cx="12191980" cy="7034260"/>
          </a:xfrm>
          <a:prstGeom prst="rect">
            <a:avLst/>
          </a:prstGeom>
        </p:spPr>
      </p:pic>
      <p:sp>
        <p:nvSpPr>
          <p:cNvPr id="2" name="Title 1">
            <a:extLst>
              <a:ext uri="{FF2B5EF4-FFF2-40B4-BE49-F238E27FC236}">
                <a16:creationId xmlns:a16="http://schemas.microsoft.com/office/drawing/2014/main" id="{4D826F06-08C8-98B9-84E3-EE2083E64A70}"/>
              </a:ext>
            </a:extLst>
          </p:cNvPr>
          <p:cNvSpPr>
            <a:spLocks noGrp="1"/>
          </p:cNvSpPr>
          <p:nvPr>
            <p:ph type="title"/>
          </p:nvPr>
        </p:nvSpPr>
        <p:spPr>
          <a:xfrm>
            <a:off x="838200" y="365125"/>
            <a:ext cx="10515600" cy="1325563"/>
          </a:xfrm>
        </p:spPr>
        <p:txBody>
          <a:bodyPr>
            <a:normAutofit/>
          </a:bodyPr>
          <a:lstStyle/>
          <a:p>
            <a:r>
              <a:rPr lang="en-US">
                <a:solidFill>
                  <a:srgbClr val="FFFFFF"/>
                </a:solidFill>
              </a:rPr>
              <a:t>Transportation</a:t>
            </a:r>
          </a:p>
        </p:txBody>
      </p:sp>
      <p:sp>
        <p:nvSpPr>
          <p:cNvPr id="3" name="Content Placeholder 2">
            <a:extLst>
              <a:ext uri="{FF2B5EF4-FFF2-40B4-BE49-F238E27FC236}">
                <a16:creationId xmlns:a16="http://schemas.microsoft.com/office/drawing/2014/main" id="{12362E37-4DDE-7736-3265-486322493E81}"/>
              </a:ext>
            </a:extLst>
          </p:cNvPr>
          <p:cNvSpPr>
            <a:spLocks noGrp="1"/>
          </p:cNvSpPr>
          <p:nvPr>
            <p:ph idx="1"/>
          </p:nvPr>
        </p:nvSpPr>
        <p:spPr>
          <a:xfrm>
            <a:off x="838200" y="1825625"/>
            <a:ext cx="5966012" cy="4351338"/>
          </a:xfrm>
        </p:spPr>
        <p:txBody>
          <a:bodyPr>
            <a:normAutofit fontScale="85000" lnSpcReduction="10000"/>
          </a:bodyPr>
          <a:lstStyle/>
          <a:p>
            <a:r>
              <a:rPr lang="en-US" dirty="0">
                <a:solidFill>
                  <a:srgbClr val="FFFFFF"/>
                </a:solidFill>
              </a:rPr>
              <a:t>Iceland has also made strides in transitioning its transportation sector to renewable energy. The country has a high rate of electric vehicle adoption, and the government has implemented policies to incentivize the use of electric cars.</a:t>
            </a:r>
          </a:p>
          <a:p>
            <a:r>
              <a:rPr lang="en-US" dirty="0">
                <a:solidFill>
                  <a:srgbClr val="FFFFFF"/>
                </a:solidFill>
              </a:rPr>
              <a:t>Additionally, Iceland has invested in infrastructure for hydrogen fuel cell vehicles, which have the potential to be an even cleaner alternative to electric cars.</a:t>
            </a:r>
          </a:p>
          <a:p>
            <a:r>
              <a:rPr lang="en-US" dirty="0">
                <a:solidFill>
                  <a:srgbClr val="FFFFFF"/>
                </a:solidFill>
              </a:rPr>
              <a:t>The objective is to increase the share of renewable energy in on-land transport from 10% in 2020 to 40% 2030. </a:t>
            </a:r>
          </a:p>
          <a:p>
            <a:endParaRPr lang="en-US" dirty="0">
              <a:solidFill>
                <a:srgbClr val="FFFFFF"/>
              </a:solidFill>
            </a:endParaRPr>
          </a:p>
        </p:txBody>
      </p:sp>
      <p:sp>
        <p:nvSpPr>
          <p:cNvPr id="4" name="Date Placeholder 3">
            <a:extLst>
              <a:ext uri="{FF2B5EF4-FFF2-40B4-BE49-F238E27FC236}">
                <a16:creationId xmlns:a16="http://schemas.microsoft.com/office/drawing/2014/main" id="{89E29573-540B-034F-5907-3CB455C67100}"/>
              </a:ext>
            </a:extLst>
          </p:cNvPr>
          <p:cNvSpPr>
            <a:spLocks noGrp="1"/>
          </p:cNvSpPr>
          <p:nvPr>
            <p:ph type="dt" sz="half" idx="10"/>
          </p:nvPr>
        </p:nvSpPr>
        <p:spPr>
          <a:xfrm>
            <a:off x="838200" y="6356350"/>
            <a:ext cx="2743200" cy="365125"/>
          </a:xfrm>
        </p:spPr>
        <p:txBody>
          <a:bodyPr>
            <a:normAutofit/>
          </a:bodyPr>
          <a:lstStyle/>
          <a:p>
            <a:pPr>
              <a:spcAft>
                <a:spcPts val="600"/>
              </a:spcAft>
            </a:pPr>
            <a:fld id="{25582F39-C4D2-4F56-802B-6CE837875837}" type="datetime1">
              <a:rPr lang="en-US">
                <a:solidFill>
                  <a:srgbClr val="FFFFFF"/>
                </a:solidFill>
              </a:rPr>
              <a:pPr>
                <a:spcAft>
                  <a:spcPts val="600"/>
                </a:spcAft>
              </a:pPr>
              <a:t>5/16/2023</a:t>
            </a:fld>
            <a:endParaRPr lang="en-US">
              <a:solidFill>
                <a:srgbClr val="FFFFFF"/>
              </a:solidFill>
            </a:endParaRPr>
          </a:p>
        </p:txBody>
      </p:sp>
      <p:sp>
        <p:nvSpPr>
          <p:cNvPr id="5" name="Footer Placeholder 4">
            <a:extLst>
              <a:ext uri="{FF2B5EF4-FFF2-40B4-BE49-F238E27FC236}">
                <a16:creationId xmlns:a16="http://schemas.microsoft.com/office/drawing/2014/main" id="{9320D666-D5A1-2FBD-BBFA-794DF9B2E3F8}"/>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solidFill>
                  <a:srgbClr val="FFFFFF"/>
                </a:solidFill>
              </a:rPr>
              <a:t>Iceland's Energy Revolution: A Journey to a Sustainable Future</a:t>
            </a:r>
          </a:p>
        </p:txBody>
      </p:sp>
      <p:sp>
        <p:nvSpPr>
          <p:cNvPr id="6" name="Slide Number Placeholder 5">
            <a:extLst>
              <a:ext uri="{FF2B5EF4-FFF2-40B4-BE49-F238E27FC236}">
                <a16:creationId xmlns:a16="http://schemas.microsoft.com/office/drawing/2014/main" id="{24CBFD7E-3EAC-A962-0E45-C0FED3E1C4BB}"/>
              </a:ext>
            </a:extLst>
          </p:cNvPr>
          <p:cNvSpPr>
            <a:spLocks noGrp="1"/>
          </p:cNvSpPr>
          <p:nvPr>
            <p:ph type="sldNum" sz="quarter" idx="12"/>
          </p:nvPr>
        </p:nvSpPr>
        <p:spPr>
          <a:xfrm>
            <a:off x="8610600" y="6051410"/>
            <a:ext cx="2743200" cy="670065"/>
          </a:xfrm>
        </p:spPr>
        <p:txBody>
          <a:bodyPr>
            <a:normAutofit/>
          </a:bodyPr>
          <a:lstStyle/>
          <a:p>
            <a:pPr>
              <a:spcAft>
                <a:spcPts val="600"/>
              </a:spcAft>
            </a:pPr>
            <a:fld id="{60D81481-4BC2-4D66-B613-8B3DEBFC822B}" type="slidenum">
              <a:rPr lang="en-US" sz="3600">
                <a:solidFill>
                  <a:srgbClr val="FFFFFF"/>
                </a:solidFill>
              </a:rPr>
              <a:pPr>
                <a:spcAft>
                  <a:spcPts val="600"/>
                </a:spcAft>
              </a:pPr>
              <a:t>11</a:t>
            </a:fld>
            <a:endParaRPr lang="en-US" sz="3600" dirty="0">
              <a:solidFill>
                <a:srgbClr val="FFFFFF"/>
              </a:solidFill>
            </a:endParaRPr>
          </a:p>
        </p:txBody>
      </p:sp>
      <p:pic>
        <p:nvPicPr>
          <p:cNvPr id="8" name="Picture 7">
            <a:extLst>
              <a:ext uri="{FF2B5EF4-FFF2-40B4-BE49-F238E27FC236}">
                <a16:creationId xmlns:a16="http://schemas.microsoft.com/office/drawing/2014/main" id="{E2E0EFC0-A601-CCAA-5DA9-88A578D90388}"/>
              </a:ext>
            </a:extLst>
          </p:cNvPr>
          <p:cNvPicPr>
            <a:picLocks noChangeAspect="1"/>
          </p:cNvPicPr>
          <p:nvPr/>
        </p:nvPicPr>
        <p:blipFill>
          <a:blip r:embed="rId3"/>
          <a:stretch>
            <a:fillRect/>
          </a:stretch>
        </p:blipFill>
        <p:spPr>
          <a:xfrm>
            <a:off x="7019364" y="1075998"/>
            <a:ext cx="4787153" cy="3899414"/>
          </a:xfrm>
          <a:prstGeom prst="rect">
            <a:avLst/>
          </a:prstGeom>
          <a:effectLst/>
        </p:spPr>
      </p:pic>
      <p:sp>
        <p:nvSpPr>
          <p:cNvPr id="10" name="TextBox 9">
            <a:extLst>
              <a:ext uri="{FF2B5EF4-FFF2-40B4-BE49-F238E27FC236}">
                <a16:creationId xmlns:a16="http://schemas.microsoft.com/office/drawing/2014/main" id="{48C1E3DD-7B1F-7FA6-5CE8-A103991D7427}"/>
              </a:ext>
            </a:extLst>
          </p:cNvPr>
          <p:cNvSpPr txBox="1"/>
          <p:nvPr/>
        </p:nvSpPr>
        <p:spPr>
          <a:xfrm>
            <a:off x="6940626" y="4975412"/>
            <a:ext cx="4638101" cy="307777"/>
          </a:xfrm>
          <a:prstGeom prst="rect">
            <a:avLst/>
          </a:prstGeom>
          <a:noFill/>
        </p:spPr>
        <p:txBody>
          <a:bodyPr wrap="square" rtlCol="0">
            <a:spAutoFit/>
          </a:bodyPr>
          <a:lstStyle/>
          <a:p>
            <a:r>
              <a:rPr lang="en-US" sz="1400" dirty="0"/>
              <a:t>Source: Iceland Review </a:t>
            </a:r>
          </a:p>
        </p:txBody>
      </p:sp>
      <p:pic>
        <p:nvPicPr>
          <p:cNvPr id="11" name="Picture 10" descr="A screen shot of a computer">
            <a:extLst>
              <a:ext uri="{FF2B5EF4-FFF2-40B4-BE49-F238E27FC236}">
                <a16:creationId xmlns:a16="http://schemas.microsoft.com/office/drawing/2014/main" id="{23D4E884-7BEB-D2F0-356A-619BBF215A50}"/>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253000"/>
                    </a14:imgEffect>
                  </a14:imgLayer>
                </a14:imgProps>
              </a:ext>
              <a:ext uri="{28A0092B-C50C-407E-A947-70E740481C1C}">
                <a14:useLocalDpi xmlns:a14="http://schemas.microsoft.com/office/drawing/2010/main" val="0"/>
              </a:ext>
            </a:extLst>
          </a:blip>
          <a:srcRect l="13826" t="16225" r="15241" b="13735"/>
          <a:stretch/>
        </p:blipFill>
        <p:spPr>
          <a:xfrm>
            <a:off x="1063638" y="7172600"/>
            <a:ext cx="10607331" cy="5552501"/>
          </a:xfrm>
          <a:prstGeom prst="rect">
            <a:avLst/>
          </a:prstGeom>
        </p:spPr>
      </p:pic>
    </p:spTree>
    <p:extLst>
      <p:ext uri="{BB962C8B-B14F-4D97-AF65-F5344CB8AC3E}">
        <p14:creationId xmlns:p14="http://schemas.microsoft.com/office/powerpoint/2010/main" val="2959693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grass, landscape, outdoor, cloud">
            <a:extLst>
              <a:ext uri="{FF2B5EF4-FFF2-40B4-BE49-F238E27FC236}">
                <a16:creationId xmlns:a16="http://schemas.microsoft.com/office/drawing/2014/main" id="{27B1A207-929E-2B3D-5D4C-E8EB9CFB323C}"/>
              </a:ext>
            </a:extLst>
          </p:cNvPr>
          <p:cNvPicPr>
            <a:picLocks noChangeAspect="1"/>
          </p:cNvPicPr>
          <p:nvPr/>
        </p:nvPicPr>
        <p:blipFill rotWithShape="1">
          <a:blip r:embed="rId3">
            <a:alphaModFix amt="44000"/>
            <a:extLst>
              <a:ext uri="{28A0092B-C50C-407E-A947-70E740481C1C}">
                <a14:useLocalDpi xmlns:a14="http://schemas.microsoft.com/office/drawing/2010/main" val="0"/>
              </a:ext>
            </a:extLst>
          </a:blip>
          <a:srcRect t="14778" b="953"/>
          <a:stretch/>
        </p:blipFill>
        <p:spPr>
          <a:xfrm>
            <a:off x="0" y="0"/>
            <a:ext cx="12191980" cy="7034260"/>
          </a:xfrm>
          <a:prstGeom prst="rect">
            <a:avLst/>
          </a:prstGeom>
          <a:solidFill>
            <a:schemeClr val="tx1">
              <a:lumMod val="95000"/>
              <a:lumOff val="5000"/>
              <a:alpha val="79000"/>
            </a:schemeClr>
          </a:solidFill>
        </p:spPr>
      </p:pic>
      <p:sp>
        <p:nvSpPr>
          <p:cNvPr id="2" name="Date Placeholder 1">
            <a:extLst>
              <a:ext uri="{FF2B5EF4-FFF2-40B4-BE49-F238E27FC236}">
                <a16:creationId xmlns:a16="http://schemas.microsoft.com/office/drawing/2014/main" id="{1C4C9454-5822-A098-F53B-85B137422277}"/>
              </a:ext>
            </a:extLst>
          </p:cNvPr>
          <p:cNvSpPr>
            <a:spLocks noGrp="1"/>
          </p:cNvSpPr>
          <p:nvPr>
            <p:ph type="dt" sz="half" idx="10"/>
          </p:nvPr>
        </p:nvSpPr>
        <p:spPr/>
        <p:txBody>
          <a:bodyPr/>
          <a:lstStyle/>
          <a:p>
            <a:fld id="{FAC0548A-8F8D-4717-A0B9-228A7B2CD47A}" type="datetime1">
              <a:rPr lang="en-US" smtClean="0">
                <a:solidFill>
                  <a:schemeClr val="bg1"/>
                </a:solidFill>
              </a:rPr>
              <a:t>5/16/2023</a:t>
            </a:fld>
            <a:endParaRPr lang="en-US" dirty="0">
              <a:solidFill>
                <a:schemeClr val="bg1"/>
              </a:solidFill>
            </a:endParaRPr>
          </a:p>
        </p:txBody>
      </p:sp>
      <p:sp>
        <p:nvSpPr>
          <p:cNvPr id="3" name="Footer Placeholder 2">
            <a:extLst>
              <a:ext uri="{FF2B5EF4-FFF2-40B4-BE49-F238E27FC236}">
                <a16:creationId xmlns:a16="http://schemas.microsoft.com/office/drawing/2014/main" id="{A6045661-18B0-D26C-BB95-F4F19D3EA2A0}"/>
              </a:ext>
            </a:extLst>
          </p:cNvPr>
          <p:cNvSpPr>
            <a:spLocks noGrp="1"/>
          </p:cNvSpPr>
          <p:nvPr>
            <p:ph type="ftr" sz="quarter" idx="11"/>
          </p:nvPr>
        </p:nvSpPr>
        <p:spPr/>
        <p:txBody>
          <a:bodyPr/>
          <a:lstStyle/>
          <a:p>
            <a:r>
              <a:rPr lang="en-US" dirty="0">
                <a:solidFill>
                  <a:schemeClr val="bg1"/>
                </a:solidFill>
              </a:rPr>
              <a:t>Iceland's Energy Revolution: A Journey to a Sustainable Future</a:t>
            </a:r>
          </a:p>
        </p:txBody>
      </p:sp>
      <p:sp>
        <p:nvSpPr>
          <p:cNvPr id="4" name="Slide Number Placeholder 3">
            <a:extLst>
              <a:ext uri="{FF2B5EF4-FFF2-40B4-BE49-F238E27FC236}">
                <a16:creationId xmlns:a16="http://schemas.microsoft.com/office/drawing/2014/main" id="{9FA6C1B9-B3E0-866F-4DC9-A9CF3C012E1C}"/>
              </a:ext>
            </a:extLst>
          </p:cNvPr>
          <p:cNvSpPr>
            <a:spLocks noGrp="1"/>
          </p:cNvSpPr>
          <p:nvPr>
            <p:ph type="sldNum" sz="quarter" idx="12"/>
          </p:nvPr>
        </p:nvSpPr>
        <p:spPr/>
        <p:txBody>
          <a:bodyPr/>
          <a:lstStyle/>
          <a:p>
            <a:fld id="{60D81481-4BC2-4D66-B613-8B3DEBFC822B}" type="slidenum">
              <a:rPr lang="en-US" sz="3600" smtClean="0">
                <a:solidFill>
                  <a:schemeClr val="bg1"/>
                </a:solidFill>
              </a:rPr>
              <a:t>12</a:t>
            </a:fld>
            <a:endParaRPr lang="en-US" sz="3600" dirty="0">
              <a:solidFill>
                <a:schemeClr val="bg1"/>
              </a:solidFill>
            </a:endParaRPr>
          </a:p>
        </p:txBody>
      </p:sp>
      <p:pic>
        <p:nvPicPr>
          <p:cNvPr id="6" name="Picture 5" descr="A screen shot of a computer">
            <a:extLst>
              <a:ext uri="{FF2B5EF4-FFF2-40B4-BE49-F238E27FC236}">
                <a16:creationId xmlns:a16="http://schemas.microsoft.com/office/drawing/2014/main" id="{79AB1D2B-9A02-B3AA-C9D8-546267E2C669}"/>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253000"/>
                    </a14:imgEffect>
                  </a14:imgLayer>
                </a14:imgProps>
              </a:ext>
              <a:ext uri="{28A0092B-C50C-407E-A947-70E740481C1C}">
                <a14:useLocalDpi xmlns:a14="http://schemas.microsoft.com/office/drawing/2010/main" val="0"/>
              </a:ext>
            </a:extLst>
          </a:blip>
          <a:srcRect l="13826" t="16225" r="15241" b="13735"/>
          <a:stretch/>
        </p:blipFill>
        <p:spPr>
          <a:xfrm>
            <a:off x="746468" y="572877"/>
            <a:ext cx="10607331" cy="5552501"/>
          </a:xfrm>
          <a:prstGeom prst="rect">
            <a:avLst/>
          </a:prstGeom>
        </p:spPr>
      </p:pic>
      <p:sp>
        <p:nvSpPr>
          <p:cNvPr id="12" name="TextBox 11">
            <a:extLst>
              <a:ext uri="{FF2B5EF4-FFF2-40B4-BE49-F238E27FC236}">
                <a16:creationId xmlns:a16="http://schemas.microsoft.com/office/drawing/2014/main" id="{1CCE23AA-7D43-A1B0-91F5-65A488429769}"/>
              </a:ext>
            </a:extLst>
          </p:cNvPr>
          <p:cNvSpPr txBox="1"/>
          <p:nvPr/>
        </p:nvSpPr>
        <p:spPr>
          <a:xfrm>
            <a:off x="7890812" y="6086976"/>
            <a:ext cx="5598404" cy="307777"/>
          </a:xfrm>
          <a:prstGeom prst="rect">
            <a:avLst/>
          </a:prstGeom>
          <a:noFill/>
        </p:spPr>
        <p:txBody>
          <a:bodyPr wrap="square" rtlCol="0">
            <a:spAutoFit/>
          </a:bodyPr>
          <a:lstStyle/>
          <a:p>
            <a:r>
              <a:rPr lang="en-US" sz="1400" dirty="0">
                <a:solidFill>
                  <a:schemeClr val="bg1"/>
                </a:solidFill>
              </a:rPr>
              <a:t>Source: https://www.iea.org/countries/iceland</a:t>
            </a:r>
          </a:p>
        </p:txBody>
      </p:sp>
      <p:pic>
        <p:nvPicPr>
          <p:cNvPr id="14" name="Picture 13" descr="A screenshot of a computer&#10;&#10;Description automatically generated">
            <a:extLst>
              <a:ext uri="{FF2B5EF4-FFF2-40B4-BE49-F238E27FC236}">
                <a16:creationId xmlns:a16="http://schemas.microsoft.com/office/drawing/2014/main" id="{2AD55524-606B-EA15-5A98-393703B3FBBA}"/>
              </a:ext>
            </a:extLst>
          </p:cNvPr>
          <p:cNvPicPr>
            <a:picLocks noChangeAspect="1"/>
          </p:cNvPicPr>
          <p:nvPr/>
        </p:nvPicPr>
        <p:blipFill rotWithShape="1">
          <a:blip r:embed="rId6">
            <a:extLst>
              <a:ext uri="{28A0092B-C50C-407E-A947-70E740481C1C}">
                <a14:useLocalDpi xmlns:a14="http://schemas.microsoft.com/office/drawing/2010/main" val="0"/>
              </a:ext>
            </a:extLst>
          </a:blip>
          <a:srcRect l="11837" t="22329" r="10904" b="28032"/>
          <a:stretch/>
        </p:blipFill>
        <p:spPr>
          <a:xfrm>
            <a:off x="838200" y="7672582"/>
            <a:ext cx="10974723" cy="5448654"/>
          </a:xfrm>
          <a:prstGeom prst="rect">
            <a:avLst/>
          </a:prstGeom>
        </p:spPr>
      </p:pic>
    </p:spTree>
    <p:extLst>
      <p:ext uri="{BB962C8B-B14F-4D97-AF65-F5344CB8AC3E}">
        <p14:creationId xmlns:p14="http://schemas.microsoft.com/office/powerpoint/2010/main" val="9284801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grass, landscape, outdoor, cloud">
            <a:extLst>
              <a:ext uri="{FF2B5EF4-FFF2-40B4-BE49-F238E27FC236}">
                <a16:creationId xmlns:a16="http://schemas.microsoft.com/office/drawing/2014/main" id="{27B1A207-929E-2B3D-5D4C-E8EB9CFB323C}"/>
              </a:ext>
            </a:extLst>
          </p:cNvPr>
          <p:cNvPicPr>
            <a:picLocks noChangeAspect="1"/>
          </p:cNvPicPr>
          <p:nvPr/>
        </p:nvPicPr>
        <p:blipFill rotWithShape="1">
          <a:blip r:embed="rId2">
            <a:alphaModFix amt="44000"/>
            <a:extLst>
              <a:ext uri="{28A0092B-C50C-407E-A947-70E740481C1C}">
                <a14:useLocalDpi xmlns:a14="http://schemas.microsoft.com/office/drawing/2010/main" val="0"/>
              </a:ext>
            </a:extLst>
          </a:blip>
          <a:srcRect t="14778" b="953"/>
          <a:stretch/>
        </p:blipFill>
        <p:spPr>
          <a:xfrm>
            <a:off x="0" y="-176270"/>
            <a:ext cx="12191980" cy="7034260"/>
          </a:xfrm>
          <a:prstGeom prst="rect">
            <a:avLst/>
          </a:prstGeom>
          <a:solidFill>
            <a:schemeClr val="tx1">
              <a:lumMod val="95000"/>
              <a:lumOff val="5000"/>
              <a:alpha val="79000"/>
            </a:schemeClr>
          </a:solidFill>
        </p:spPr>
      </p:pic>
      <p:sp>
        <p:nvSpPr>
          <p:cNvPr id="2" name="Date Placeholder 1">
            <a:extLst>
              <a:ext uri="{FF2B5EF4-FFF2-40B4-BE49-F238E27FC236}">
                <a16:creationId xmlns:a16="http://schemas.microsoft.com/office/drawing/2014/main" id="{1C4C9454-5822-A098-F53B-85B137422277}"/>
              </a:ext>
            </a:extLst>
          </p:cNvPr>
          <p:cNvSpPr>
            <a:spLocks noGrp="1"/>
          </p:cNvSpPr>
          <p:nvPr>
            <p:ph type="dt" sz="half" idx="10"/>
          </p:nvPr>
        </p:nvSpPr>
        <p:spPr/>
        <p:txBody>
          <a:bodyPr/>
          <a:lstStyle/>
          <a:p>
            <a:fld id="{FAC0548A-8F8D-4717-A0B9-228A7B2CD47A}" type="datetime1">
              <a:rPr lang="en-US" smtClean="0">
                <a:solidFill>
                  <a:schemeClr val="bg1"/>
                </a:solidFill>
              </a:rPr>
              <a:t>5/16/2023</a:t>
            </a:fld>
            <a:endParaRPr lang="en-US" dirty="0">
              <a:solidFill>
                <a:schemeClr val="bg1"/>
              </a:solidFill>
            </a:endParaRPr>
          </a:p>
        </p:txBody>
      </p:sp>
      <p:sp>
        <p:nvSpPr>
          <p:cNvPr id="3" name="Footer Placeholder 2">
            <a:extLst>
              <a:ext uri="{FF2B5EF4-FFF2-40B4-BE49-F238E27FC236}">
                <a16:creationId xmlns:a16="http://schemas.microsoft.com/office/drawing/2014/main" id="{A6045661-18B0-D26C-BB95-F4F19D3EA2A0}"/>
              </a:ext>
            </a:extLst>
          </p:cNvPr>
          <p:cNvSpPr>
            <a:spLocks noGrp="1"/>
          </p:cNvSpPr>
          <p:nvPr>
            <p:ph type="ftr" sz="quarter" idx="11"/>
          </p:nvPr>
        </p:nvSpPr>
        <p:spPr/>
        <p:txBody>
          <a:bodyPr/>
          <a:lstStyle/>
          <a:p>
            <a:r>
              <a:rPr lang="en-US" dirty="0">
                <a:solidFill>
                  <a:schemeClr val="bg1"/>
                </a:solidFill>
              </a:rPr>
              <a:t>Iceland's Energy Revolution: A Journey to a Sustainable Future</a:t>
            </a:r>
          </a:p>
        </p:txBody>
      </p:sp>
      <p:sp>
        <p:nvSpPr>
          <p:cNvPr id="4" name="Slide Number Placeholder 3">
            <a:extLst>
              <a:ext uri="{FF2B5EF4-FFF2-40B4-BE49-F238E27FC236}">
                <a16:creationId xmlns:a16="http://schemas.microsoft.com/office/drawing/2014/main" id="{9FA6C1B9-B3E0-866F-4DC9-A9CF3C012E1C}"/>
              </a:ext>
            </a:extLst>
          </p:cNvPr>
          <p:cNvSpPr>
            <a:spLocks noGrp="1"/>
          </p:cNvSpPr>
          <p:nvPr>
            <p:ph type="sldNum" sz="quarter" idx="12"/>
          </p:nvPr>
        </p:nvSpPr>
        <p:spPr/>
        <p:txBody>
          <a:bodyPr/>
          <a:lstStyle/>
          <a:p>
            <a:fld id="{60D81481-4BC2-4D66-B613-8B3DEBFC822B}" type="slidenum">
              <a:rPr lang="en-US" sz="3600" smtClean="0">
                <a:solidFill>
                  <a:schemeClr val="bg1"/>
                </a:solidFill>
              </a:rPr>
              <a:t>13</a:t>
            </a:fld>
            <a:endParaRPr lang="en-US" sz="3600" dirty="0">
              <a:solidFill>
                <a:schemeClr val="bg1"/>
              </a:solidFill>
            </a:endParaRPr>
          </a:p>
        </p:txBody>
      </p:sp>
      <p:pic>
        <p:nvPicPr>
          <p:cNvPr id="7" name="Picture 6" descr="A screenshot of a computer&#10;&#10;Description automatically generated">
            <a:extLst>
              <a:ext uri="{FF2B5EF4-FFF2-40B4-BE49-F238E27FC236}">
                <a16:creationId xmlns:a16="http://schemas.microsoft.com/office/drawing/2014/main" id="{51FBEFDD-A16B-C691-6970-D65ACB3B9B0B}"/>
              </a:ext>
            </a:extLst>
          </p:cNvPr>
          <p:cNvPicPr>
            <a:picLocks noChangeAspect="1"/>
          </p:cNvPicPr>
          <p:nvPr/>
        </p:nvPicPr>
        <p:blipFill rotWithShape="1">
          <a:blip r:embed="rId3">
            <a:extLst>
              <a:ext uri="{28A0092B-C50C-407E-A947-70E740481C1C}">
                <a14:useLocalDpi xmlns:a14="http://schemas.microsoft.com/office/drawing/2010/main" val="0"/>
              </a:ext>
            </a:extLst>
          </a:blip>
          <a:srcRect l="11837" t="22329" r="10904" b="28032"/>
          <a:stretch/>
        </p:blipFill>
        <p:spPr>
          <a:xfrm>
            <a:off x="608628" y="495759"/>
            <a:ext cx="10974723" cy="5448654"/>
          </a:xfrm>
          <a:prstGeom prst="rect">
            <a:avLst/>
          </a:prstGeom>
        </p:spPr>
      </p:pic>
      <p:sp>
        <p:nvSpPr>
          <p:cNvPr id="8" name="TextBox 7">
            <a:extLst>
              <a:ext uri="{FF2B5EF4-FFF2-40B4-BE49-F238E27FC236}">
                <a16:creationId xmlns:a16="http://schemas.microsoft.com/office/drawing/2014/main" id="{9D36254F-9760-2A68-FC5C-A8341A6084A1}"/>
              </a:ext>
            </a:extLst>
          </p:cNvPr>
          <p:cNvSpPr txBox="1"/>
          <p:nvPr/>
        </p:nvSpPr>
        <p:spPr>
          <a:xfrm>
            <a:off x="8463690" y="5908035"/>
            <a:ext cx="5598404" cy="276999"/>
          </a:xfrm>
          <a:prstGeom prst="rect">
            <a:avLst/>
          </a:prstGeom>
          <a:noFill/>
        </p:spPr>
        <p:txBody>
          <a:bodyPr wrap="square" rtlCol="0">
            <a:spAutoFit/>
          </a:bodyPr>
          <a:lstStyle/>
          <a:p>
            <a:r>
              <a:rPr lang="en-US" sz="1200" dirty="0">
                <a:solidFill>
                  <a:schemeClr val="bg1"/>
                </a:solidFill>
              </a:rPr>
              <a:t>Source: https://www.iea.org/countries/iceland</a:t>
            </a:r>
          </a:p>
        </p:txBody>
      </p:sp>
    </p:spTree>
    <p:extLst>
      <p:ext uri="{BB962C8B-B14F-4D97-AF65-F5344CB8AC3E}">
        <p14:creationId xmlns:p14="http://schemas.microsoft.com/office/powerpoint/2010/main" val="3155866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nature, snow, aurora, winter">
            <a:extLst>
              <a:ext uri="{FF2B5EF4-FFF2-40B4-BE49-F238E27FC236}">
                <a16:creationId xmlns:a16="http://schemas.microsoft.com/office/drawing/2014/main" id="{CB633979-F844-CB4E-19C4-8840D5ACA82C}"/>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l="8045" r="9706" b="-1"/>
          <a:stretch/>
        </p:blipFill>
        <p:spPr>
          <a:xfrm>
            <a:off x="20" y="10"/>
            <a:ext cx="8450297" cy="6857990"/>
          </a:xfrm>
          <a:prstGeom prst="rect">
            <a:avLst/>
          </a:prstGeom>
        </p:spPr>
      </p:pic>
      <p:sp>
        <p:nvSpPr>
          <p:cNvPr id="2" name="Title 1">
            <a:extLst>
              <a:ext uri="{FF2B5EF4-FFF2-40B4-BE49-F238E27FC236}">
                <a16:creationId xmlns:a16="http://schemas.microsoft.com/office/drawing/2014/main" id="{4C7A8CCC-05FC-A527-CB72-389851E45EA2}"/>
              </a:ext>
            </a:extLst>
          </p:cNvPr>
          <p:cNvSpPr>
            <a:spLocks noGrp="1"/>
          </p:cNvSpPr>
          <p:nvPr>
            <p:ph type="title"/>
          </p:nvPr>
        </p:nvSpPr>
        <p:spPr>
          <a:xfrm>
            <a:off x="838201" y="365125"/>
            <a:ext cx="5251316" cy="1627636"/>
          </a:xfrm>
        </p:spPr>
        <p:txBody>
          <a:bodyPr>
            <a:normAutofit/>
          </a:bodyPr>
          <a:lstStyle/>
          <a:p>
            <a:r>
              <a:rPr lang="en-US" dirty="0">
                <a:solidFill>
                  <a:srgbClr val="FFFFFF"/>
                </a:solidFill>
              </a:rPr>
              <a:t>Advantages:</a:t>
            </a:r>
          </a:p>
        </p:txBody>
      </p:sp>
      <p:sp>
        <p:nvSpPr>
          <p:cNvPr id="3" name="Content Placeholder 2">
            <a:extLst>
              <a:ext uri="{FF2B5EF4-FFF2-40B4-BE49-F238E27FC236}">
                <a16:creationId xmlns:a16="http://schemas.microsoft.com/office/drawing/2014/main" id="{B602CD5B-6568-9BFD-BED1-8B26070F751F}"/>
              </a:ext>
            </a:extLst>
          </p:cNvPr>
          <p:cNvSpPr>
            <a:spLocks noGrp="1"/>
          </p:cNvSpPr>
          <p:nvPr>
            <p:ph idx="1"/>
          </p:nvPr>
        </p:nvSpPr>
        <p:spPr>
          <a:xfrm>
            <a:off x="838200" y="2219785"/>
            <a:ext cx="4619621" cy="3957178"/>
          </a:xfrm>
        </p:spPr>
        <p:txBody>
          <a:bodyPr>
            <a:normAutofit/>
          </a:bodyPr>
          <a:lstStyle/>
          <a:p>
            <a:r>
              <a:rPr lang="en-US" sz="2000" dirty="0">
                <a:solidFill>
                  <a:srgbClr val="FFFFFF"/>
                </a:solidFill>
              </a:rPr>
              <a:t>Self sufficiency</a:t>
            </a:r>
          </a:p>
          <a:p>
            <a:r>
              <a:rPr lang="en-US" sz="2000" dirty="0">
                <a:solidFill>
                  <a:srgbClr val="FFFFFF"/>
                </a:solidFill>
              </a:rPr>
              <a:t>Reduction in foreign currency expenses</a:t>
            </a:r>
          </a:p>
          <a:p>
            <a:r>
              <a:rPr lang="en-US" sz="2000" dirty="0">
                <a:solidFill>
                  <a:srgbClr val="FFFFFF"/>
                </a:solidFill>
              </a:rPr>
              <a:t>Reduce Carbon footprint</a:t>
            </a:r>
          </a:p>
          <a:p>
            <a:r>
              <a:rPr lang="en-US" sz="2000" dirty="0">
                <a:solidFill>
                  <a:srgbClr val="FFFFFF"/>
                </a:solidFill>
              </a:rPr>
              <a:t> Improving Air quality</a:t>
            </a:r>
          </a:p>
          <a:p>
            <a:r>
              <a:rPr lang="en-US" sz="2000" dirty="0">
                <a:solidFill>
                  <a:srgbClr val="FFFFFF"/>
                </a:solidFill>
              </a:rPr>
              <a:t>Creating Job opportunity</a:t>
            </a:r>
          </a:p>
          <a:p>
            <a:r>
              <a:rPr lang="en-US" sz="2000" dirty="0">
                <a:solidFill>
                  <a:srgbClr val="FFFFFF"/>
                </a:solidFill>
              </a:rPr>
              <a:t>Adding to the GDP of the country. </a:t>
            </a:r>
          </a:p>
          <a:p>
            <a:endParaRPr lang="en-US" sz="2000" dirty="0">
              <a:solidFill>
                <a:srgbClr val="FFFFFF"/>
              </a:solidFill>
            </a:endParaRPr>
          </a:p>
        </p:txBody>
      </p:sp>
      <p:sp>
        <p:nvSpPr>
          <p:cNvPr id="4" name="Date Placeholder 3">
            <a:extLst>
              <a:ext uri="{FF2B5EF4-FFF2-40B4-BE49-F238E27FC236}">
                <a16:creationId xmlns:a16="http://schemas.microsoft.com/office/drawing/2014/main" id="{F838B4AA-378C-4A60-B1F7-24494C162AFF}"/>
              </a:ext>
            </a:extLst>
          </p:cNvPr>
          <p:cNvSpPr>
            <a:spLocks noGrp="1"/>
          </p:cNvSpPr>
          <p:nvPr>
            <p:ph type="dt" sz="half" idx="10"/>
          </p:nvPr>
        </p:nvSpPr>
        <p:spPr>
          <a:xfrm>
            <a:off x="838200" y="6356350"/>
            <a:ext cx="2133600" cy="365125"/>
          </a:xfrm>
        </p:spPr>
        <p:txBody>
          <a:bodyPr>
            <a:normAutofit/>
          </a:bodyPr>
          <a:lstStyle/>
          <a:p>
            <a:pPr>
              <a:spcAft>
                <a:spcPts val="600"/>
              </a:spcAft>
            </a:pPr>
            <a:fld id="{EADF34B4-846E-4712-8D43-C2F505DB3C69}" type="datetime1">
              <a:rPr lang="en-US">
                <a:solidFill>
                  <a:srgbClr val="FFFFFF"/>
                </a:solidFill>
              </a:rPr>
              <a:pPr>
                <a:spcAft>
                  <a:spcPts val="600"/>
                </a:spcAft>
              </a:pPr>
              <a:t>5/16/2023</a:t>
            </a:fld>
            <a:endParaRPr lang="en-US">
              <a:solidFill>
                <a:srgbClr val="FFFFFF"/>
              </a:solidFill>
            </a:endParaRPr>
          </a:p>
        </p:txBody>
      </p:sp>
      <p:pic>
        <p:nvPicPr>
          <p:cNvPr id="9" name="Picture 8" descr="A picture containing nature, cave, mountain&#10;&#10;Description automatically generated">
            <a:extLst>
              <a:ext uri="{FF2B5EF4-FFF2-40B4-BE49-F238E27FC236}">
                <a16:creationId xmlns:a16="http://schemas.microsoft.com/office/drawing/2014/main" id="{C7F373A4-AF58-48E5-BB6A-72263518660F}"/>
              </a:ext>
            </a:extLst>
          </p:cNvPr>
          <p:cNvPicPr>
            <a:picLocks noChangeAspect="1"/>
          </p:cNvPicPr>
          <p:nvPr/>
        </p:nvPicPr>
        <p:blipFill rotWithShape="1">
          <a:blip r:embed="rId4">
            <a:extLst>
              <a:ext uri="{28A0092B-C50C-407E-A947-70E740481C1C}">
                <a14:useLocalDpi xmlns:a14="http://schemas.microsoft.com/office/drawing/2010/main" val="0"/>
              </a:ext>
            </a:extLst>
          </a:blip>
          <a:srcRect l="23178" r="11613"/>
          <a:stretch/>
        </p:blipFill>
        <p:spPr>
          <a:xfrm>
            <a:off x="6225997"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5" name="Footer Placeholder 4">
            <a:extLst>
              <a:ext uri="{FF2B5EF4-FFF2-40B4-BE49-F238E27FC236}">
                <a16:creationId xmlns:a16="http://schemas.microsoft.com/office/drawing/2014/main" id="{AF7EEC94-856F-70F1-CB56-CD62B2F6F8C6}"/>
              </a:ext>
            </a:extLst>
          </p:cNvPr>
          <p:cNvSpPr>
            <a:spLocks noGrp="1"/>
          </p:cNvSpPr>
          <p:nvPr>
            <p:ph type="ftr" sz="quarter" idx="11"/>
          </p:nvPr>
        </p:nvSpPr>
        <p:spPr>
          <a:xfrm>
            <a:off x="3393233" y="6356350"/>
            <a:ext cx="3769567" cy="365125"/>
          </a:xfrm>
        </p:spPr>
        <p:txBody>
          <a:bodyPr>
            <a:normAutofit/>
          </a:bodyPr>
          <a:lstStyle/>
          <a:p>
            <a:pPr algn="l">
              <a:spcAft>
                <a:spcPts val="600"/>
              </a:spcAft>
            </a:pPr>
            <a:r>
              <a:rPr lang="en-US" sz="1100">
                <a:solidFill>
                  <a:srgbClr val="FFFFFF"/>
                </a:solidFill>
              </a:rPr>
              <a:t>Iceland's Energy Revolution: A Journey to a Sustainable Future</a:t>
            </a:r>
          </a:p>
        </p:txBody>
      </p:sp>
      <p:sp>
        <p:nvSpPr>
          <p:cNvPr id="6" name="Slide Number Placeholder 5">
            <a:extLst>
              <a:ext uri="{FF2B5EF4-FFF2-40B4-BE49-F238E27FC236}">
                <a16:creationId xmlns:a16="http://schemas.microsoft.com/office/drawing/2014/main" id="{6397190D-EFD1-EAF3-E1A3-DDBD48EDE36D}"/>
              </a:ext>
            </a:extLst>
          </p:cNvPr>
          <p:cNvSpPr>
            <a:spLocks noGrp="1"/>
          </p:cNvSpPr>
          <p:nvPr>
            <p:ph type="sldNum" sz="quarter" idx="12"/>
          </p:nvPr>
        </p:nvSpPr>
        <p:spPr>
          <a:xfrm>
            <a:off x="8610600" y="6356350"/>
            <a:ext cx="2743200" cy="365125"/>
          </a:xfrm>
        </p:spPr>
        <p:txBody>
          <a:bodyPr>
            <a:normAutofit/>
          </a:bodyPr>
          <a:lstStyle/>
          <a:p>
            <a:pPr>
              <a:spcAft>
                <a:spcPts val="600"/>
              </a:spcAft>
            </a:pPr>
            <a:fld id="{60D81481-4BC2-4D66-B613-8B3DEBFC822B}" type="slidenum">
              <a:rPr lang="en-US">
                <a:solidFill>
                  <a:srgbClr val="FFFFFF"/>
                </a:solidFill>
              </a:rPr>
              <a:pPr>
                <a:spcAft>
                  <a:spcPts val="600"/>
                </a:spcAft>
              </a:pPr>
              <a:t>14</a:t>
            </a:fld>
            <a:endParaRPr lang="en-US" dirty="0">
              <a:solidFill>
                <a:srgbClr val="FFFFFF"/>
              </a:solidFill>
            </a:endParaRPr>
          </a:p>
        </p:txBody>
      </p:sp>
    </p:spTree>
    <p:extLst>
      <p:ext uri="{BB962C8B-B14F-4D97-AF65-F5344CB8AC3E}">
        <p14:creationId xmlns:p14="http://schemas.microsoft.com/office/powerpoint/2010/main" val="1990155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nature, snow, aurora, winter">
            <a:extLst>
              <a:ext uri="{FF2B5EF4-FFF2-40B4-BE49-F238E27FC236}">
                <a16:creationId xmlns:a16="http://schemas.microsoft.com/office/drawing/2014/main" id="{CB633979-F844-CB4E-19C4-8840D5ACA82C}"/>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l="8045" r="9706" b="-1"/>
          <a:stretch/>
        </p:blipFill>
        <p:spPr>
          <a:xfrm>
            <a:off x="20" y="10"/>
            <a:ext cx="8450297" cy="6857990"/>
          </a:xfrm>
          <a:prstGeom prst="rect">
            <a:avLst/>
          </a:prstGeom>
        </p:spPr>
      </p:pic>
      <p:sp>
        <p:nvSpPr>
          <p:cNvPr id="2" name="Title 1">
            <a:extLst>
              <a:ext uri="{FF2B5EF4-FFF2-40B4-BE49-F238E27FC236}">
                <a16:creationId xmlns:a16="http://schemas.microsoft.com/office/drawing/2014/main" id="{4C7A8CCC-05FC-A527-CB72-389851E45EA2}"/>
              </a:ext>
            </a:extLst>
          </p:cNvPr>
          <p:cNvSpPr>
            <a:spLocks noGrp="1"/>
          </p:cNvSpPr>
          <p:nvPr>
            <p:ph type="title"/>
          </p:nvPr>
        </p:nvSpPr>
        <p:spPr>
          <a:xfrm>
            <a:off x="838201" y="365125"/>
            <a:ext cx="5251316" cy="1627636"/>
          </a:xfrm>
        </p:spPr>
        <p:txBody>
          <a:bodyPr>
            <a:normAutofit/>
          </a:bodyPr>
          <a:lstStyle/>
          <a:p>
            <a:r>
              <a:rPr lang="en-US" dirty="0">
                <a:solidFill>
                  <a:srgbClr val="FFFFFF"/>
                </a:solidFill>
              </a:rPr>
              <a:t>Challenges</a:t>
            </a:r>
          </a:p>
        </p:txBody>
      </p:sp>
      <p:sp>
        <p:nvSpPr>
          <p:cNvPr id="3" name="Content Placeholder 2">
            <a:extLst>
              <a:ext uri="{FF2B5EF4-FFF2-40B4-BE49-F238E27FC236}">
                <a16:creationId xmlns:a16="http://schemas.microsoft.com/office/drawing/2014/main" id="{B602CD5B-6568-9BFD-BED1-8B26070F751F}"/>
              </a:ext>
            </a:extLst>
          </p:cNvPr>
          <p:cNvSpPr>
            <a:spLocks noGrp="1"/>
          </p:cNvSpPr>
          <p:nvPr>
            <p:ph idx="1"/>
          </p:nvPr>
        </p:nvSpPr>
        <p:spPr>
          <a:xfrm>
            <a:off x="838200" y="2219785"/>
            <a:ext cx="4619621" cy="3957178"/>
          </a:xfrm>
        </p:spPr>
        <p:txBody>
          <a:bodyPr>
            <a:normAutofit/>
          </a:bodyPr>
          <a:lstStyle/>
          <a:p>
            <a:r>
              <a:rPr lang="en-US" sz="2000" dirty="0">
                <a:solidFill>
                  <a:srgbClr val="FFFFFF"/>
                </a:solidFill>
              </a:rPr>
              <a:t>Despite its successes, Iceland still faces challenges in its energy transition journey. One of the main challenges is the country's heavy reliance on the fishing industry, which is a significant contributor to greenhouse gas emissions.</a:t>
            </a:r>
          </a:p>
          <a:p>
            <a:r>
              <a:rPr lang="en-US" sz="2000" dirty="0">
                <a:solidFill>
                  <a:srgbClr val="FFFFFF"/>
                </a:solidFill>
              </a:rPr>
              <a:t>Another challenge is the need to balance economic growth with sustainability. As Iceland continues to grow, it must ensure that its energy transition efforts do not come at the cost of environmental degradation.</a:t>
            </a:r>
          </a:p>
          <a:p>
            <a:endParaRPr lang="en-US" sz="2000" dirty="0">
              <a:solidFill>
                <a:srgbClr val="FFFFFF"/>
              </a:solidFill>
            </a:endParaRPr>
          </a:p>
        </p:txBody>
      </p:sp>
      <p:sp>
        <p:nvSpPr>
          <p:cNvPr id="4" name="Date Placeholder 3">
            <a:extLst>
              <a:ext uri="{FF2B5EF4-FFF2-40B4-BE49-F238E27FC236}">
                <a16:creationId xmlns:a16="http://schemas.microsoft.com/office/drawing/2014/main" id="{F838B4AA-378C-4A60-B1F7-24494C162AFF}"/>
              </a:ext>
            </a:extLst>
          </p:cNvPr>
          <p:cNvSpPr>
            <a:spLocks noGrp="1"/>
          </p:cNvSpPr>
          <p:nvPr>
            <p:ph type="dt" sz="half" idx="10"/>
          </p:nvPr>
        </p:nvSpPr>
        <p:spPr>
          <a:xfrm>
            <a:off x="838200" y="6356350"/>
            <a:ext cx="2133600" cy="365125"/>
          </a:xfrm>
        </p:spPr>
        <p:txBody>
          <a:bodyPr>
            <a:normAutofit/>
          </a:bodyPr>
          <a:lstStyle/>
          <a:p>
            <a:pPr>
              <a:spcAft>
                <a:spcPts val="600"/>
              </a:spcAft>
            </a:pPr>
            <a:fld id="{EADF34B4-846E-4712-8D43-C2F505DB3C69}" type="datetime1">
              <a:rPr lang="en-US">
                <a:solidFill>
                  <a:srgbClr val="FFFFFF"/>
                </a:solidFill>
              </a:rPr>
              <a:pPr>
                <a:spcAft>
                  <a:spcPts val="600"/>
                </a:spcAft>
              </a:pPr>
              <a:t>5/16/2023</a:t>
            </a:fld>
            <a:endParaRPr lang="en-US">
              <a:solidFill>
                <a:srgbClr val="FFFFFF"/>
              </a:solidFill>
            </a:endParaRPr>
          </a:p>
        </p:txBody>
      </p:sp>
      <p:pic>
        <p:nvPicPr>
          <p:cNvPr id="9" name="Picture 8" descr="A picture containing nature, cave, mountain&#10;&#10;Description automatically generated">
            <a:extLst>
              <a:ext uri="{FF2B5EF4-FFF2-40B4-BE49-F238E27FC236}">
                <a16:creationId xmlns:a16="http://schemas.microsoft.com/office/drawing/2014/main" id="{C7F373A4-AF58-48E5-BB6A-72263518660F}"/>
              </a:ext>
            </a:extLst>
          </p:cNvPr>
          <p:cNvPicPr>
            <a:picLocks noChangeAspect="1"/>
          </p:cNvPicPr>
          <p:nvPr/>
        </p:nvPicPr>
        <p:blipFill rotWithShape="1">
          <a:blip r:embed="rId4">
            <a:extLst>
              <a:ext uri="{28A0092B-C50C-407E-A947-70E740481C1C}">
                <a14:useLocalDpi xmlns:a14="http://schemas.microsoft.com/office/drawing/2010/main" val="0"/>
              </a:ext>
            </a:extLst>
          </a:blip>
          <a:srcRect l="23178" r="11613"/>
          <a:stretch/>
        </p:blipFill>
        <p:spPr>
          <a:xfrm>
            <a:off x="6225997"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5" name="Footer Placeholder 4">
            <a:extLst>
              <a:ext uri="{FF2B5EF4-FFF2-40B4-BE49-F238E27FC236}">
                <a16:creationId xmlns:a16="http://schemas.microsoft.com/office/drawing/2014/main" id="{AF7EEC94-856F-70F1-CB56-CD62B2F6F8C6}"/>
              </a:ext>
            </a:extLst>
          </p:cNvPr>
          <p:cNvSpPr>
            <a:spLocks noGrp="1"/>
          </p:cNvSpPr>
          <p:nvPr>
            <p:ph type="ftr" sz="quarter" idx="11"/>
          </p:nvPr>
        </p:nvSpPr>
        <p:spPr>
          <a:xfrm>
            <a:off x="3393233" y="6356350"/>
            <a:ext cx="3769567" cy="365125"/>
          </a:xfrm>
        </p:spPr>
        <p:txBody>
          <a:bodyPr>
            <a:normAutofit/>
          </a:bodyPr>
          <a:lstStyle/>
          <a:p>
            <a:pPr algn="l">
              <a:spcAft>
                <a:spcPts val="600"/>
              </a:spcAft>
            </a:pPr>
            <a:r>
              <a:rPr lang="en-US" sz="1100">
                <a:solidFill>
                  <a:srgbClr val="FFFFFF"/>
                </a:solidFill>
              </a:rPr>
              <a:t>Iceland's Energy Revolution: A Journey to a Sustainable Future</a:t>
            </a:r>
          </a:p>
        </p:txBody>
      </p:sp>
      <p:sp>
        <p:nvSpPr>
          <p:cNvPr id="6" name="Slide Number Placeholder 5">
            <a:extLst>
              <a:ext uri="{FF2B5EF4-FFF2-40B4-BE49-F238E27FC236}">
                <a16:creationId xmlns:a16="http://schemas.microsoft.com/office/drawing/2014/main" id="{6397190D-EFD1-EAF3-E1A3-DDBD48EDE36D}"/>
              </a:ext>
            </a:extLst>
          </p:cNvPr>
          <p:cNvSpPr>
            <a:spLocks noGrp="1"/>
          </p:cNvSpPr>
          <p:nvPr>
            <p:ph type="sldNum" sz="quarter" idx="12"/>
          </p:nvPr>
        </p:nvSpPr>
        <p:spPr>
          <a:xfrm>
            <a:off x="8610600" y="6356350"/>
            <a:ext cx="2743200" cy="365125"/>
          </a:xfrm>
        </p:spPr>
        <p:txBody>
          <a:bodyPr>
            <a:normAutofit/>
          </a:bodyPr>
          <a:lstStyle/>
          <a:p>
            <a:pPr>
              <a:spcAft>
                <a:spcPts val="600"/>
              </a:spcAft>
            </a:pPr>
            <a:fld id="{60D81481-4BC2-4D66-B613-8B3DEBFC822B}" type="slidenum">
              <a:rPr lang="en-US">
                <a:solidFill>
                  <a:srgbClr val="FFFFFF"/>
                </a:solidFill>
              </a:rPr>
              <a:pPr>
                <a:spcAft>
                  <a:spcPts val="600"/>
                </a:spcAft>
              </a:pPr>
              <a:t>15</a:t>
            </a:fld>
            <a:endParaRPr lang="en-US" dirty="0">
              <a:solidFill>
                <a:srgbClr val="FFFFFF"/>
              </a:solidFill>
            </a:endParaRPr>
          </a:p>
        </p:txBody>
      </p:sp>
    </p:spTree>
    <p:extLst>
      <p:ext uri="{BB962C8B-B14F-4D97-AF65-F5344CB8AC3E}">
        <p14:creationId xmlns:p14="http://schemas.microsoft.com/office/powerpoint/2010/main" val="2571128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AB8EDC3-1C0D-4505-A2C7-839A5161F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069E294-3813-4588-9E9C-AEA08F9C4D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nature, snow, aurora, winter">
            <a:extLst>
              <a:ext uri="{FF2B5EF4-FFF2-40B4-BE49-F238E27FC236}">
                <a16:creationId xmlns:a16="http://schemas.microsoft.com/office/drawing/2014/main" id="{E6474EAC-E1F6-3222-A6E2-8E21E466D977}"/>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t="7033" b="8697"/>
          <a:stretch/>
        </p:blipFill>
        <p:spPr>
          <a:xfrm>
            <a:off x="20" y="10"/>
            <a:ext cx="12191981" cy="6857990"/>
          </a:xfrm>
          <a:prstGeom prst="rect">
            <a:avLst/>
          </a:prstGeom>
        </p:spPr>
      </p:pic>
      <p:sp>
        <p:nvSpPr>
          <p:cNvPr id="2" name="Title 1">
            <a:extLst>
              <a:ext uri="{FF2B5EF4-FFF2-40B4-BE49-F238E27FC236}">
                <a16:creationId xmlns:a16="http://schemas.microsoft.com/office/drawing/2014/main" id="{51C60346-FA4D-4596-2005-0DAD0F04EF2E}"/>
              </a:ext>
            </a:extLst>
          </p:cNvPr>
          <p:cNvSpPr>
            <a:spLocks noGrp="1"/>
          </p:cNvSpPr>
          <p:nvPr>
            <p:ph type="title"/>
          </p:nvPr>
        </p:nvSpPr>
        <p:spPr>
          <a:xfrm>
            <a:off x="838200" y="365125"/>
            <a:ext cx="10515600" cy="1325563"/>
          </a:xfrm>
        </p:spPr>
        <p:txBody>
          <a:bodyPr>
            <a:normAutofit/>
          </a:bodyPr>
          <a:lstStyle/>
          <a:p>
            <a:r>
              <a:rPr lang="en-US">
                <a:solidFill>
                  <a:srgbClr val="FFFFFF"/>
                </a:solidFill>
              </a:rPr>
              <a:t>Conclusion</a:t>
            </a:r>
          </a:p>
        </p:txBody>
      </p:sp>
      <p:sp>
        <p:nvSpPr>
          <p:cNvPr id="3" name="Content Placeholder 2">
            <a:extLst>
              <a:ext uri="{FF2B5EF4-FFF2-40B4-BE49-F238E27FC236}">
                <a16:creationId xmlns:a16="http://schemas.microsoft.com/office/drawing/2014/main" id="{36782EAB-EE8D-7EC9-7F57-B8288C6B5701}"/>
              </a:ext>
            </a:extLst>
          </p:cNvPr>
          <p:cNvSpPr>
            <a:spLocks noGrp="1"/>
          </p:cNvSpPr>
          <p:nvPr>
            <p:ph idx="1"/>
          </p:nvPr>
        </p:nvSpPr>
        <p:spPr>
          <a:xfrm>
            <a:off x="838344" y="2013625"/>
            <a:ext cx="4614759" cy="4163337"/>
          </a:xfrm>
        </p:spPr>
        <p:txBody>
          <a:bodyPr>
            <a:normAutofit/>
          </a:bodyPr>
          <a:lstStyle/>
          <a:p>
            <a:r>
              <a:rPr lang="en-US" sz="2000">
                <a:solidFill>
                  <a:srgbClr val="FFFFFF"/>
                </a:solidFill>
              </a:rPr>
              <a:t>In conclusion, Iceland has made remarkable progress in its energy transition journey. The country has shown that it is possible to shift from fossil fuels to renewable energy sources, even in challenging environments.</a:t>
            </a:r>
          </a:p>
          <a:p>
            <a:r>
              <a:rPr lang="en-US" sz="2000">
                <a:solidFill>
                  <a:srgbClr val="FFFFFF"/>
                </a:solidFill>
              </a:rPr>
              <a:t>However, there is still much work to be done, and Iceland must continue to innovate and invest in sustainable solutions to ensure a brighter future for generations to come.</a:t>
            </a:r>
          </a:p>
          <a:p>
            <a:endParaRPr lang="en-US" sz="2000">
              <a:solidFill>
                <a:srgbClr val="FFFFFF"/>
              </a:solidFill>
            </a:endParaRPr>
          </a:p>
        </p:txBody>
      </p:sp>
      <p:pic>
        <p:nvPicPr>
          <p:cNvPr id="8" name="Picture 7" descr="A picture containing nature, cave, mountain&#10;&#10;Description automatically generated">
            <a:extLst>
              <a:ext uri="{FF2B5EF4-FFF2-40B4-BE49-F238E27FC236}">
                <a16:creationId xmlns:a16="http://schemas.microsoft.com/office/drawing/2014/main" id="{9FB2FE14-E0ED-456C-B583-CED5BD718760}"/>
              </a:ext>
            </a:extLst>
          </p:cNvPr>
          <p:cNvPicPr>
            <a:picLocks noChangeAspect="1"/>
          </p:cNvPicPr>
          <p:nvPr/>
        </p:nvPicPr>
        <p:blipFill rotWithShape="1">
          <a:blip r:embed="rId4">
            <a:extLst>
              <a:ext uri="{28A0092B-C50C-407E-A947-70E740481C1C}">
                <a14:useLocalDpi xmlns:a14="http://schemas.microsoft.com/office/drawing/2010/main" val="0"/>
              </a:ext>
            </a:extLst>
          </a:blip>
          <a:srcRect l="5879" r="1" b="1"/>
          <a:stretch/>
        </p:blipFill>
        <p:spPr>
          <a:xfrm>
            <a:off x="6101338" y="2015168"/>
            <a:ext cx="5283866" cy="4210442"/>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p:spPr>
      </p:pic>
      <p:sp>
        <p:nvSpPr>
          <p:cNvPr id="4" name="Date Placeholder 3">
            <a:extLst>
              <a:ext uri="{FF2B5EF4-FFF2-40B4-BE49-F238E27FC236}">
                <a16:creationId xmlns:a16="http://schemas.microsoft.com/office/drawing/2014/main" id="{6E195E2A-3E01-81FB-34D2-91DD7A19279B}"/>
              </a:ext>
            </a:extLst>
          </p:cNvPr>
          <p:cNvSpPr>
            <a:spLocks noGrp="1"/>
          </p:cNvSpPr>
          <p:nvPr>
            <p:ph type="dt" sz="half" idx="10"/>
          </p:nvPr>
        </p:nvSpPr>
        <p:spPr>
          <a:xfrm>
            <a:off x="838200" y="6356350"/>
            <a:ext cx="2743200" cy="365125"/>
          </a:xfrm>
        </p:spPr>
        <p:txBody>
          <a:bodyPr>
            <a:normAutofit/>
          </a:bodyPr>
          <a:lstStyle/>
          <a:p>
            <a:pPr>
              <a:spcAft>
                <a:spcPts val="600"/>
              </a:spcAft>
            </a:pPr>
            <a:fld id="{7EAF6B08-46A4-4AC0-8847-AE6F1DD8EEFC}" type="datetime1">
              <a:rPr lang="en-US">
                <a:solidFill>
                  <a:srgbClr val="FFFFFF"/>
                </a:solidFill>
              </a:rPr>
              <a:pPr>
                <a:spcAft>
                  <a:spcPts val="600"/>
                </a:spcAft>
              </a:pPr>
              <a:t>5/16/2023</a:t>
            </a:fld>
            <a:endParaRPr lang="en-US">
              <a:solidFill>
                <a:srgbClr val="FFFFFF"/>
              </a:solidFill>
            </a:endParaRPr>
          </a:p>
        </p:txBody>
      </p:sp>
      <p:sp>
        <p:nvSpPr>
          <p:cNvPr id="5" name="Footer Placeholder 4">
            <a:extLst>
              <a:ext uri="{FF2B5EF4-FFF2-40B4-BE49-F238E27FC236}">
                <a16:creationId xmlns:a16="http://schemas.microsoft.com/office/drawing/2014/main" id="{3D177922-8791-12CA-859A-0D7E1E4564B6}"/>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solidFill>
                  <a:srgbClr val="FFFFFF"/>
                </a:solidFill>
              </a:rPr>
              <a:t>Iceland's Energy Revolution: A Journey to a Sustainable Future</a:t>
            </a:r>
          </a:p>
        </p:txBody>
      </p:sp>
      <p:sp>
        <p:nvSpPr>
          <p:cNvPr id="6" name="Slide Number Placeholder 5">
            <a:extLst>
              <a:ext uri="{FF2B5EF4-FFF2-40B4-BE49-F238E27FC236}">
                <a16:creationId xmlns:a16="http://schemas.microsoft.com/office/drawing/2014/main" id="{CA7451C9-C33E-341F-2413-E6ABE63352CB}"/>
              </a:ext>
            </a:extLst>
          </p:cNvPr>
          <p:cNvSpPr>
            <a:spLocks noGrp="1"/>
          </p:cNvSpPr>
          <p:nvPr>
            <p:ph type="sldNum" sz="quarter" idx="12"/>
          </p:nvPr>
        </p:nvSpPr>
        <p:spPr>
          <a:xfrm>
            <a:off x="8610600" y="6356350"/>
            <a:ext cx="2743200" cy="365125"/>
          </a:xfrm>
        </p:spPr>
        <p:txBody>
          <a:bodyPr>
            <a:normAutofit/>
          </a:bodyPr>
          <a:lstStyle/>
          <a:p>
            <a:pPr>
              <a:spcAft>
                <a:spcPts val="600"/>
              </a:spcAft>
            </a:pPr>
            <a:fld id="{60D81481-4BC2-4D66-B613-8B3DEBFC822B}" type="slidenum">
              <a:rPr lang="en-US">
                <a:solidFill>
                  <a:srgbClr val="FFFFFF"/>
                </a:solidFill>
              </a:rPr>
              <a:pPr>
                <a:spcAft>
                  <a:spcPts val="600"/>
                </a:spcAft>
              </a:pPr>
              <a:t>16</a:t>
            </a:fld>
            <a:endParaRPr lang="en-US" dirty="0">
              <a:solidFill>
                <a:srgbClr val="FFFFFF"/>
              </a:solidFill>
            </a:endParaRPr>
          </a:p>
        </p:txBody>
      </p:sp>
    </p:spTree>
    <p:extLst>
      <p:ext uri="{BB962C8B-B14F-4D97-AF65-F5344CB8AC3E}">
        <p14:creationId xmlns:p14="http://schemas.microsoft.com/office/powerpoint/2010/main" val="22525646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river running through a canyon&#10;&#10;Description automatically generated with low confidence">
            <a:extLst>
              <a:ext uri="{FF2B5EF4-FFF2-40B4-BE49-F238E27FC236}">
                <a16:creationId xmlns:a16="http://schemas.microsoft.com/office/drawing/2014/main" id="{3BFCA7C5-CB35-C188-DE86-ED3D6FB83B40}"/>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21566" b="33434"/>
          <a:stretch/>
        </p:blipFill>
        <p:spPr>
          <a:xfrm>
            <a:off x="20" y="10"/>
            <a:ext cx="12191980" cy="6857990"/>
          </a:xfrm>
          <a:prstGeom prst="rect">
            <a:avLst/>
          </a:prstGeom>
          <a:solidFill>
            <a:schemeClr val="tx1">
              <a:lumMod val="95000"/>
              <a:lumOff val="5000"/>
              <a:alpha val="0"/>
            </a:schemeClr>
          </a:solidFill>
        </p:spPr>
      </p:pic>
      <p:sp>
        <p:nvSpPr>
          <p:cNvPr id="2" name="Title 1">
            <a:extLst>
              <a:ext uri="{FF2B5EF4-FFF2-40B4-BE49-F238E27FC236}">
                <a16:creationId xmlns:a16="http://schemas.microsoft.com/office/drawing/2014/main" id="{90A9577F-36A0-CD26-6A3C-E7FA66D30D2A}"/>
              </a:ext>
            </a:extLst>
          </p:cNvPr>
          <p:cNvSpPr>
            <a:spLocks noGrp="1"/>
          </p:cNvSpPr>
          <p:nvPr>
            <p:ph type="title"/>
          </p:nvPr>
        </p:nvSpPr>
        <p:spPr>
          <a:xfrm>
            <a:off x="838200" y="365125"/>
            <a:ext cx="10515600" cy="1325563"/>
          </a:xfrm>
        </p:spPr>
        <p:txBody>
          <a:bodyPr>
            <a:normAutofit/>
          </a:bodyPr>
          <a:lstStyle/>
          <a:p>
            <a:r>
              <a:rPr lang="en-US">
                <a:solidFill>
                  <a:srgbClr val="FFFFFF"/>
                </a:solidFill>
              </a:rPr>
              <a:t>Reference:</a:t>
            </a:r>
          </a:p>
        </p:txBody>
      </p:sp>
      <p:sp>
        <p:nvSpPr>
          <p:cNvPr id="3" name="Content Placeholder 2">
            <a:extLst>
              <a:ext uri="{FF2B5EF4-FFF2-40B4-BE49-F238E27FC236}">
                <a16:creationId xmlns:a16="http://schemas.microsoft.com/office/drawing/2014/main" id="{AD6131DB-C446-1FEE-15A1-903D6800FC7C}"/>
              </a:ext>
            </a:extLst>
          </p:cNvPr>
          <p:cNvSpPr>
            <a:spLocks noGrp="1"/>
          </p:cNvSpPr>
          <p:nvPr>
            <p:ph idx="1"/>
          </p:nvPr>
        </p:nvSpPr>
        <p:spPr>
          <a:xfrm>
            <a:off x="838200" y="1825625"/>
            <a:ext cx="10515600" cy="4351338"/>
          </a:xfrm>
        </p:spPr>
        <p:txBody>
          <a:bodyPr>
            <a:normAutofit/>
          </a:bodyPr>
          <a:lstStyle/>
          <a:p>
            <a:r>
              <a:rPr lang="en-US" dirty="0">
                <a:solidFill>
                  <a:srgbClr val="FFFFFF"/>
                </a:solidFill>
                <a:hlinkClick r:id="rId3">
                  <a:extLst>
                    <a:ext uri="{A12FA001-AC4F-418D-AE19-62706E023703}">
                      <ahyp:hlinkClr xmlns:ahyp="http://schemas.microsoft.com/office/drawing/2018/hyperlinkcolor" val="tx"/>
                    </a:ext>
                  </a:extLst>
                </a:hlinkClick>
              </a:rPr>
              <a:t>https://www.un.org/en/chronicle/article/icelands-sustainable-energy-story-model-world</a:t>
            </a:r>
            <a:endParaRPr lang="en-US" dirty="0">
              <a:solidFill>
                <a:srgbClr val="FFFFFF"/>
              </a:solidFill>
            </a:endParaRPr>
          </a:p>
          <a:p>
            <a:r>
              <a:rPr lang="en-US" dirty="0">
                <a:solidFill>
                  <a:srgbClr val="FFFFFF"/>
                </a:solidFill>
                <a:hlinkClick r:id="rId4">
                  <a:extLst>
                    <a:ext uri="{A12FA001-AC4F-418D-AE19-62706E023703}">
                      <ahyp:hlinkClr xmlns:ahyp="http://schemas.microsoft.com/office/drawing/2018/hyperlinkcolor" val="tx"/>
                    </a:ext>
                  </a:extLst>
                </a:hlinkClick>
              </a:rPr>
              <a:t>https://www.theurbanlist.com/a-list/the-first-timers-guide-to-iceland-amex-explorercard17</a:t>
            </a:r>
            <a:endParaRPr lang="en-US" dirty="0">
              <a:solidFill>
                <a:srgbClr val="FFFFFF"/>
              </a:solidFill>
            </a:endParaRPr>
          </a:p>
          <a:p>
            <a:r>
              <a:rPr lang="en-US" dirty="0">
                <a:solidFill>
                  <a:srgbClr val="FFFFFF"/>
                </a:solidFill>
                <a:hlinkClick r:id="rId5">
                  <a:extLst>
                    <a:ext uri="{A12FA001-AC4F-418D-AE19-62706E023703}">
                      <ahyp:hlinkClr xmlns:ahyp="http://schemas.microsoft.com/office/drawing/2018/hyperlinkcolor" val="tx"/>
                    </a:ext>
                  </a:extLst>
                </a:hlinkClick>
              </a:rPr>
              <a:t>https://www.iea.org/countries/iceland</a:t>
            </a:r>
            <a:endParaRPr lang="en-US" dirty="0">
              <a:solidFill>
                <a:srgbClr val="FFFFFF"/>
              </a:solidFill>
            </a:endParaRPr>
          </a:p>
          <a:p>
            <a:r>
              <a:rPr lang="en-US" dirty="0">
                <a:solidFill>
                  <a:srgbClr val="FFFFFF"/>
                </a:solidFill>
                <a:hlinkClick r:id="rId6">
                  <a:extLst>
                    <a:ext uri="{A12FA001-AC4F-418D-AE19-62706E023703}">
                      <ahyp:hlinkClr xmlns:ahyp="http://schemas.microsoft.com/office/drawing/2018/hyperlinkcolor" val="tx"/>
                    </a:ext>
                  </a:extLst>
                </a:hlinkClick>
              </a:rPr>
              <a:t>https://impact.economist.com/sustainability/ecosystems-resources/circular-and-renewable-lessons-from-the-island-of-iceland</a:t>
            </a:r>
            <a:endParaRPr lang="en-US" dirty="0">
              <a:solidFill>
                <a:srgbClr val="FFFFFF"/>
              </a:solidFill>
            </a:endParaRPr>
          </a:p>
          <a:p>
            <a:r>
              <a:rPr lang="en-US" dirty="0">
                <a:solidFill>
                  <a:srgbClr val="FFFFFF"/>
                </a:solidFill>
                <a:hlinkClick r:id="rId7">
                  <a:extLst>
                    <a:ext uri="{A12FA001-AC4F-418D-AE19-62706E023703}">
                      <ahyp:hlinkClr xmlns:ahyp="http://schemas.microsoft.com/office/drawing/2018/hyperlinkcolor" val="tx"/>
                    </a:ext>
                  </a:extLst>
                </a:hlinkClick>
              </a:rPr>
              <a:t>https://www.wartsila.com/insights/article/a-sustainable-energy-revolution-the-icelandic-way</a:t>
            </a:r>
            <a:endParaRPr lang="en-US" dirty="0">
              <a:solidFill>
                <a:srgbClr val="FFFFFF"/>
              </a:solidFill>
            </a:endParaRPr>
          </a:p>
          <a:p>
            <a:endParaRPr lang="en-US" dirty="0">
              <a:solidFill>
                <a:srgbClr val="FFFFFF"/>
              </a:solidFill>
            </a:endParaRPr>
          </a:p>
        </p:txBody>
      </p:sp>
      <p:sp>
        <p:nvSpPr>
          <p:cNvPr id="4" name="Date Placeholder 3">
            <a:extLst>
              <a:ext uri="{FF2B5EF4-FFF2-40B4-BE49-F238E27FC236}">
                <a16:creationId xmlns:a16="http://schemas.microsoft.com/office/drawing/2014/main" id="{AD0EB1D8-AA0D-8926-32EE-26B4D85A21BB}"/>
              </a:ext>
            </a:extLst>
          </p:cNvPr>
          <p:cNvSpPr>
            <a:spLocks noGrp="1"/>
          </p:cNvSpPr>
          <p:nvPr>
            <p:ph type="dt" sz="half" idx="10"/>
          </p:nvPr>
        </p:nvSpPr>
        <p:spPr>
          <a:xfrm>
            <a:off x="838200" y="6356350"/>
            <a:ext cx="2743200" cy="365125"/>
          </a:xfrm>
        </p:spPr>
        <p:txBody>
          <a:bodyPr>
            <a:normAutofit/>
          </a:bodyPr>
          <a:lstStyle/>
          <a:p>
            <a:pPr>
              <a:spcAft>
                <a:spcPts val="600"/>
              </a:spcAft>
            </a:pPr>
            <a:fld id="{AE1065D6-FB6A-422A-9DCB-10B967759EEE}" type="datetime1">
              <a:rPr lang="en-US">
                <a:solidFill>
                  <a:srgbClr val="FFFFFF"/>
                </a:solidFill>
              </a:rPr>
              <a:pPr>
                <a:spcAft>
                  <a:spcPts val="600"/>
                </a:spcAft>
              </a:pPr>
              <a:t>5/16/2023</a:t>
            </a:fld>
            <a:endParaRPr lang="en-US">
              <a:solidFill>
                <a:srgbClr val="FFFFFF"/>
              </a:solidFill>
            </a:endParaRPr>
          </a:p>
        </p:txBody>
      </p:sp>
      <p:sp>
        <p:nvSpPr>
          <p:cNvPr id="5" name="Footer Placeholder 4">
            <a:extLst>
              <a:ext uri="{FF2B5EF4-FFF2-40B4-BE49-F238E27FC236}">
                <a16:creationId xmlns:a16="http://schemas.microsoft.com/office/drawing/2014/main" id="{B783BCE5-5E30-4C76-7116-0BC7D42DEB2C}"/>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solidFill>
                  <a:srgbClr val="FFFFFF"/>
                </a:solidFill>
              </a:rPr>
              <a:t>Iceland's Energy Revolution: A Journey to a Sustainable Future</a:t>
            </a:r>
          </a:p>
        </p:txBody>
      </p:sp>
      <p:sp>
        <p:nvSpPr>
          <p:cNvPr id="6" name="Slide Number Placeholder 5">
            <a:extLst>
              <a:ext uri="{FF2B5EF4-FFF2-40B4-BE49-F238E27FC236}">
                <a16:creationId xmlns:a16="http://schemas.microsoft.com/office/drawing/2014/main" id="{9795A52B-D205-3BF6-62DD-A455F38B0E45}"/>
              </a:ext>
            </a:extLst>
          </p:cNvPr>
          <p:cNvSpPr>
            <a:spLocks noGrp="1"/>
          </p:cNvSpPr>
          <p:nvPr>
            <p:ph type="sldNum" sz="quarter" idx="12"/>
          </p:nvPr>
        </p:nvSpPr>
        <p:spPr>
          <a:xfrm>
            <a:off x="8610600" y="6081312"/>
            <a:ext cx="2743200" cy="640164"/>
          </a:xfrm>
        </p:spPr>
        <p:txBody>
          <a:bodyPr>
            <a:normAutofit/>
          </a:bodyPr>
          <a:lstStyle/>
          <a:p>
            <a:pPr>
              <a:spcAft>
                <a:spcPts val="600"/>
              </a:spcAft>
            </a:pPr>
            <a:fld id="{60D81481-4BC2-4D66-B613-8B3DEBFC822B}" type="slidenum">
              <a:rPr lang="en-US" sz="3600">
                <a:solidFill>
                  <a:srgbClr val="FFFFFF"/>
                </a:solidFill>
              </a:rPr>
              <a:pPr>
                <a:spcAft>
                  <a:spcPts val="600"/>
                </a:spcAft>
              </a:pPr>
              <a:t>17</a:t>
            </a:fld>
            <a:endParaRPr lang="en-US" sz="2000" dirty="0">
              <a:solidFill>
                <a:srgbClr val="FFFFFF"/>
              </a:solidFill>
            </a:endParaRPr>
          </a:p>
        </p:txBody>
      </p:sp>
    </p:spTree>
    <p:extLst>
      <p:ext uri="{BB962C8B-B14F-4D97-AF65-F5344CB8AC3E}">
        <p14:creationId xmlns:p14="http://schemas.microsoft.com/office/powerpoint/2010/main" val="399978094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town with snow covered mountains in the background&#10;&#10;Description automatically generated with low confidence">
            <a:extLst>
              <a:ext uri="{FF2B5EF4-FFF2-40B4-BE49-F238E27FC236}">
                <a16:creationId xmlns:a16="http://schemas.microsoft.com/office/drawing/2014/main" id="{9D68D08E-94FD-5051-9697-65D7A64C5493}"/>
              </a:ext>
            </a:extLst>
          </p:cNvPr>
          <p:cNvPicPr>
            <a:picLocks noChangeAspect="1"/>
          </p:cNvPicPr>
          <p:nvPr/>
        </p:nvPicPr>
        <p:blipFill rotWithShape="1">
          <a:blip r:embed="rId3">
            <a:extLst>
              <a:ext uri="{28A0092B-C50C-407E-A947-70E740481C1C}">
                <a14:useLocalDpi xmlns:a14="http://schemas.microsoft.com/office/drawing/2010/main" val="0"/>
              </a:ext>
            </a:extLst>
          </a:blip>
          <a:srcRect t="7176" b="7176"/>
          <a:stretch/>
        </p:blipFill>
        <p:spPr>
          <a:xfrm>
            <a:off x="0" y="0"/>
            <a:ext cx="12192000" cy="6858000"/>
          </a:xfrm>
          <a:prstGeom prst="rect">
            <a:avLst/>
          </a:prstGeom>
        </p:spPr>
      </p:pic>
      <p:sp>
        <p:nvSpPr>
          <p:cNvPr id="2" name="Title 1">
            <a:extLst>
              <a:ext uri="{FF2B5EF4-FFF2-40B4-BE49-F238E27FC236}">
                <a16:creationId xmlns:a16="http://schemas.microsoft.com/office/drawing/2014/main" id="{30428897-0653-D458-7F8E-F8C1EA9E3ADA}"/>
              </a:ext>
            </a:extLst>
          </p:cNvPr>
          <p:cNvSpPr>
            <a:spLocks noGrp="1"/>
          </p:cNvSpPr>
          <p:nvPr>
            <p:ph type="title"/>
          </p:nvPr>
        </p:nvSpPr>
        <p:spPr>
          <a:xfrm>
            <a:off x="1163320" y="609601"/>
            <a:ext cx="10515600" cy="2696528"/>
          </a:xfrm>
        </p:spPr>
        <p:txBody>
          <a:bodyPr>
            <a:normAutofit/>
          </a:bodyPr>
          <a:lstStyle/>
          <a:p>
            <a:pPr algn="ctr"/>
            <a:r>
              <a:rPr lang="en-US" sz="12400" dirty="0">
                <a:solidFill>
                  <a:schemeClr val="bg1"/>
                </a:solidFill>
                <a:latin typeface="Amasis MT Pro Light" panose="020B0604020202020204" pitchFamily="18" charset="0"/>
              </a:rPr>
              <a:t>ICELAND</a:t>
            </a:r>
          </a:p>
        </p:txBody>
      </p:sp>
      <p:sp>
        <p:nvSpPr>
          <p:cNvPr id="3" name="Date Placeholder 2">
            <a:extLst>
              <a:ext uri="{FF2B5EF4-FFF2-40B4-BE49-F238E27FC236}">
                <a16:creationId xmlns:a16="http://schemas.microsoft.com/office/drawing/2014/main" id="{1D39EA6A-796B-7E2D-D85A-08F0B38EC685}"/>
              </a:ext>
            </a:extLst>
          </p:cNvPr>
          <p:cNvSpPr>
            <a:spLocks noGrp="1"/>
          </p:cNvSpPr>
          <p:nvPr>
            <p:ph type="dt" sz="half" idx="10"/>
          </p:nvPr>
        </p:nvSpPr>
        <p:spPr/>
        <p:txBody>
          <a:bodyPr/>
          <a:lstStyle/>
          <a:p>
            <a:fld id="{C82EBC0F-7142-4E0C-B48D-B519C1FC360C}" type="datetime1">
              <a:rPr lang="en-US" smtClean="0">
                <a:solidFill>
                  <a:schemeClr val="bg1"/>
                </a:solidFill>
              </a:rPr>
              <a:t>5/16/2023</a:t>
            </a:fld>
            <a:endParaRPr lang="en-US" dirty="0">
              <a:solidFill>
                <a:schemeClr val="bg1"/>
              </a:solidFill>
            </a:endParaRPr>
          </a:p>
        </p:txBody>
      </p:sp>
      <p:sp>
        <p:nvSpPr>
          <p:cNvPr id="4" name="Footer Placeholder 3">
            <a:extLst>
              <a:ext uri="{FF2B5EF4-FFF2-40B4-BE49-F238E27FC236}">
                <a16:creationId xmlns:a16="http://schemas.microsoft.com/office/drawing/2014/main" id="{D25960FE-F0F3-5329-F7F3-9B6109E3AC51}"/>
              </a:ext>
            </a:extLst>
          </p:cNvPr>
          <p:cNvSpPr>
            <a:spLocks noGrp="1"/>
          </p:cNvSpPr>
          <p:nvPr>
            <p:ph type="ftr" sz="quarter" idx="11"/>
          </p:nvPr>
        </p:nvSpPr>
        <p:spPr/>
        <p:txBody>
          <a:bodyPr/>
          <a:lstStyle/>
          <a:p>
            <a:r>
              <a:rPr lang="en-US" dirty="0">
                <a:solidFill>
                  <a:srgbClr val="FFFFFF"/>
                </a:solidFill>
              </a:rPr>
              <a:t>Iceland's Energy Revolution: A Journey to a Sustainable Future</a:t>
            </a:r>
          </a:p>
        </p:txBody>
      </p:sp>
      <p:sp>
        <p:nvSpPr>
          <p:cNvPr id="5" name="Slide Number Placeholder 4">
            <a:extLst>
              <a:ext uri="{FF2B5EF4-FFF2-40B4-BE49-F238E27FC236}">
                <a16:creationId xmlns:a16="http://schemas.microsoft.com/office/drawing/2014/main" id="{33968204-2F1C-653A-8CF1-CD126652495E}"/>
              </a:ext>
            </a:extLst>
          </p:cNvPr>
          <p:cNvSpPr>
            <a:spLocks noGrp="1"/>
          </p:cNvSpPr>
          <p:nvPr>
            <p:ph type="sldNum" sz="quarter" idx="12"/>
          </p:nvPr>
        </p:nvSpPr>
        <p:spPr>
          <a:xfrm>
            <a:off x="8610600" y="6018493"/>
            <a:ext cx="2743200" cy="365125"/>
          </a:xfrm>
        </p:spPr>
        <p:txBody>
          <a:bodyPr/>
          <a:lstStyle/>
          <a:p>
            <a:fld id="{60D81481-4BC2-4D66-B613-8B3DEBFC822B}" type="slidenum">
              <a:rPr lang="en-US" sz="3600" smtClean="0">
                <a:solidFill>
                  <a:schemeClr val="bg1"/>
                </a:solidFill>
              </a:rPr>
              <a:t>2</a:t>
            </a:fld>
            <a:endParaRPr lang="en-US" sz="3600" dirty="0">
              <a:solidFill>
                <a:schemeClr val="bg1"/>
              </a:solidFill>
            </a:endParaRPr>
          </a:p>
        </p:txBody>
      </p:sp>
      <p:sp>
        <p:nvSpPr>
          <p:cNvPr id="9" name="Rectangle 8">
            <a:extLst>
              <a:ext uri="{FF2B5EF4-FFF2-40B4-BE49-F238E27FC236}">
                <a16:creationId xmlns:a16="http://schemas.microsoft.com/office/drawing/2014/main" id="{92377F1D-2F57-0F89-8344-461060349F98}"/>
              </a:ext>
            </a:extLst>
          </p:cNvPr>
          <p:cNvSpPr/>
          <p:nvPr/>
        </p:nvSpPr>
        <p:spPr>
          <a:xfrm>
            <a:off x="0" y="7226841"/>
            <a:ext cx="12192000" cy="3738282"/>
          </a:xfrm>
          <a:prstGeom prst="rect">
            <a:avLst/>
          </a:prstGeom>
          <a:solidFill>
            <a:schemeClr val="tx1">
              <a:lumMod val="95000"/>
              <a:lumOff val="5000"/>
              <a:alpha val="5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US" sz="2400" dirty="0">
              <a:latin typeface="+mj-lt"/>
            </a:endParaRPr>
          </a:p>
        </p:txBody>
      </p:sp>
      <p:sp>
        <p:nvSpPr>
          <p:cNvPr id="8" name="TextBox 7">
            <a:extLst>
              <a:ext uri="{FF2B5EF4-FFF2-40B4-BE49-F238E27FC236}">
                <a16:creationId xmlns:a16="http://schemas.microsoft.com/office/drawing/2014/main" id="{9E943F5B-4BD8-AA3B-97CE-2F1C4FE0666D}"/>
              </a:ext>
            </a:extLst>
          </p:cNvPr>
          <p:cNvSpPr txBox="1"/>
          <p:nvPr/>
        </p:nvSpPr>
        <p:spPr>
          <a:xfrm>
            <a:off x="-6314661" y="4549676"/>
            <a:ext cx="6228522" cy="2308324"/>
          </a:xfrm>
          <a:prstGeom prst="rect">
            <a:avLst/>
          </a:prstGeom>
          <a:noFill/>
        </p:spPr>
        <p:txBody>
          <a:bodyPr wrap="square">
            <a:spAutoFit/>
          </a:bodyPr>
          <a:lstStyle/>
          <a:p>
            <a:pPr marL="285750" indent="-285750">
              <a:buFont typeface="Arial" panose="020B0604020202020204" pitchFamily="34" charset="0"/>
              <a:buChar char="•"/>
            </a:pPr>
            <a:r>
              <a:rPr lang="en-US" sz="1800" dirty="0">
                <a:latin typeface="+mj-lt"/>
              </a:rPr>
              <a:t>Iceland is a Nordic island country in the North Atlantic Ocean and in the Arctic Ocean. Iceland is the most sparsely populated country in Europe. </a:t>
            </a:r>
          </a:p>
          <a:p>
            <a:pPr marL="285750" indent="-285750">
              <a:buFont typeface="Arial" panose="020B0604020202020204" pitchFamily="34" charset="0"/>
              <a:buChar char="•"/>
            </a:pPr>
            <a:r>
              <a:rPr lang="en-US" sz="1800" dirty="0">
                <a:latin typeface="+mj-lt"/>
              </a:rPr>
              <a:t>Today, almost 100 percent of the electricity consumed in this small country of 330,000 people comes from renewable energy.</a:t>
            </a:r>
          </a:p>
          <a:p>
            <a:pPr marL="285750" indent="-285750">
              <a:buFont typeface="Arial" panose="020B0604020202020204" pitchFamily="34" charset="0"/>
              <a:buChar char="•"/>
            </a:pPr>
            <a:r>
              <a:rPr lang="en-US" sz="1800" dirty="0">
                <a:latin typeface="+mj-lt"/>
              </a:rPr>
              <a:t>Additionally, 9 out of every 10 houses are heated directly with geothermal energy.</a:t>
            </a:r>
          </a:p>
        </p:txBody>
      </p:sp>
    </p:spTree>
    <p:extLst>
      <p:ext uri="{BB962C8B-B14F-4D97-AF65-F5344CB8AC3E}">
        <p14:creationId xmlns:p14="http://schemas.microsoft.com/office/powerpoint/2010/main" val="1002981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7" name="Picture 6" descr="A town with snow covered mountains in the background&#10;&#10;Description automatically generated with low confidence">
            <a:extLst>
              <a:ext uri="{FF2B5EF4-FFF2-40B4-BE49-F238E27FC236}">
                <a16:creationId xmlns:a16="http://schemas.microsoft.com/office/drawing/2014/main" id="{9D68D08E-94FD-5051-9697-65D7A64C5493}"/>
              </a:ext>
            </a:extLst>
          </p:cNvPr>
          <p:cNvPicPr>
            <a:picLocks noChangeAspect="1"/>
          </p:cNvPicPr>
          <p:nvPr/>
        </p:nvPicPr>
        <p:blipFill rotWithShape="1">
          <a:blip r:embed="rId2">
            <a:extLst>
              <a:ext uri="{28A0092B-C50C-407E-A947-70E740481C1C}">
                <a14:useLocalDpi xmlns:a14="http://schemas.microsoft.com/office/drawing/2010/main" val="0"/>
              </a:ext>
            </a:extLst>
          </a:blip>
          <a:srcRect t="7176" b="7176"/>
          <a:stretch/>
        </p:blipFill>
        <p:spPr>
          <a:xfrm>
            <a:off x="0" y="0"/>
            <a:ext cx="12192000" cy="6858000"/>
          </a:xfrm>
          <a:prstGeom prst="rect">
            <a:avLst/>
          </a:prstGeom>
        </p:spPr>
      </p:pic>
      <p:sp>
        <p:nvSpPr>
          <p:cNvPr id="2" name="Title 1">
            <a:extLst>
              <a:ext uri="{FF2B5EF4-FFF2-40B4-BE49-F238E27FC236}">
                <a16:creationId xmlns:a16="http://schemas.microsoft.com/office/drawing/2014/main" id="{30428897-0653-D458-7F8E-F8C1EA9E3ADA}"/>
              </a:ext>
            </a:extLst>
          </p:cNvPr>
          <p:cNvSpPr>
            <a:spLocks noGrp="1"/>
          </p:cNvSpPr>
          <p:nvPr>
            <p:ph type="title"/>
          </p:nvPr>
        </p:nvSpPr>
        <p:spPr>
          <a:xfrm>
            <a:off x="1163320" y="609601"/>
            <a:ext cx="10515600" cy="2696528"/>
          </a:xfrm>
        </p:spPr>
        <p:txBody>
          <a:bodyPr>
            <a:normAutofit/>
          </a:bodyPr>
          <a:lstStyle/>
          <a:p>
            <a:pPr algn="ctr"/>
            <a:r>
              <a:rPr lang="en-US" sz="12400" dirty="0">
                <a:solidFill>
                  <a:schemeClr val="bg1"/>
                </a:solidFill>
                <a:latin typeface="Amasis MT Pro Light" panose="02040304050005020304" pitchFamily="18" charset="0"/>
              </a:rPr>
              <a:t>ICELAND</a:t>
            </a:r>
          </a:p>
        </p:txBody>
      </p:sp>
      <p:sp>
        <p:nvSpPr>
          <p:cNvPr id="3" name="Date Placeholder 2">
            <a:extLst>
              <a:ext uri="{FF2B5EF4-FFF2-40B4-BE49-F238E27FC236}">
                <a16:creationId xmlns:a16="http://schemas.microsoft.com/office/drawing/2014/main" id="{1D39EA6A-796B-7E2D-D85A-08F0B38EC685}"/>
              </a:ext>
            </a:extLst>
          </p:cNvPr>
          <p:cNvSpPr>
            <a:spLocks noGrp="1"/>
          </p:cNvSpPr>
          <p:nvPr>
            <p:ph type="dt" sz="half" idx="10"/>
          </p:nvPr>
        </p:nvSpPr>
        <p:spPr/>
        <p:txBody>
          <a:bodyPr/>
          <a:lstStyle/>
          <a:p>
            <a:fld id="{C82EBC0F-7142-4E0C-B48D-B519C1FC360C}" type="datetime1">
              <a:rPr lang="en-US" smtClean="0">
                <a:solidFill>
                  <a:schemeClr val="bg1"/>
                </a:solidFill>
              </a:rPr>
              <a:t>5/16/2023</a:t>
            </a:fld>
            <a:endParaRPr lang="en-US" dirty="0">
              <a:solidFill>
                <a:schemeClr val="bg1"/>
              </a:solidFill>
            </a:endParaRPr>
          </a:p>
        </p:txBody>
      </p:sp>
      <p:sp>
        <p:nvSpPr>
          <p:cNvPr id="4" name="Footer Placeholder 3">
            <a:extLst>
              <a:ext uri="{FF2B5EF4-FFF2-40B4-BE49-F238E27FC236}">
                <a16:creationId xmlns:a16="http://schemas.microsoft.com/office/drawing/2014/main" id="{D25960FE-F0F3-5329-F7F3-9B6109E3AC51}"/>
              </a:ext>
            </a:extLst>
          </p:cNvPr>
          <p:cNvSpPr>
            <a:spLocks noGrp="1"/>
          </p:cNvSpPr>
          <p:nvPr>
            <p:ph type="ftr" sz="quarter" idx="11"/>
          </p:nvPr>
        </p:nvSpPr>
        <p:spPr/>
        <p:txBody>
          <a:bodyPr/>
          <a:lstStyle/>
          <a:p>
            <a:r>
              <a:rPr lang="en-US" dirty="0">
                <a:solidFill>
                  <a:srgbClr val="FFFFFF"/>
                </a:solidFill>
              </a:rPr>
              <a:t>Iceland's Energy Revolution: A Journey to a Sustainable Future</a:t>
            </a:r>
          </a:p>
        </p:txBody>
      </p:sp>
      <p:sp>
        <p:nvSpPr>
          <p:cNvPr id="5" name="Slide Number Placeholder 4">
            <a:extLst>
              <a:ext uri="{FF2B5EF4-FFF2-40B4-BE49-F238E27FC236}">
                <a16:creationId xmlns:a16="http://schemas.microsoft.com/office/drawing/2014/main" id="{33968204-2F1C-653A-8CF1-CD126652495E}"/>
              </a:ext>
            </a:extLst>
          </p:cNvPr>
          <p:cNvSpPr>
            <a:spLocks noGrp="1"/>
          </p:cNvSpPr>
          <p:nvPr>
            <p:ph type="sldNum" sz="quarter" idx="12"/>
          </p:nvPr>
        </p:nvSpPr>
        <p:spPr>
          <a:xfrm>
            <a:off x="8610600" y="6018493"/>
            <a:ext cx="2743200" cy="365125"/>
          </a:xfrm>
        </p:spPr>
        <p:txBody>
          <a:bodyPr/>
          <a:lstStyle/>
          <a:p>
            <a:fld id="{60D81481-4BC2-4D66-B613-8B3DEBFC822B}" type="slidenum">
              <a:rPr lang="en-US" sz="3600" smtClean="0">
                <a:solidFill>
                  <a:schemeClr val="bg1"/>
                </a:solidFill>
              </a:rPr>
              <a:t>3</a:t>
            </a:fld>
            <a:endParaRPr lang="en-US" sz="3600" dirty="0">
              <a:solidFill>
                <a:schemeClr val="bg1"/>
              </a:solidFill>
            </a:endParaRPr>
          </a:p>
        </p:txBody>
      </p:sp>
      <p:sp>
        <p:nvSpPr>
          <p:cNvPr id="8" name="Rectangle 7">
            <a:extLst>
              <a:ext uri="{FF2B5EF4-FFF2-40B4-BE49-F238E27FC236}">
                <a16:creationId xmlns:a16="http://schemas.microsoft.com/office/drawing/2014/main" id="{CDC50F37-4FDB-1EF0-FE1A-826017FA7B07}"/>
              </a:ext>
            </a:extLst>
          </p:cNvPr>
          <p:cNvSpPr/>
          <p:nvPr/>
        </p:nvSpPr>
        <p:spPr>
          <a:xfrm>
            <a:off x="0" y="3119718"/>
            <a:ext cx="12192000" cy="3738282"/>
          </a:xfrm>
          <a:prstGeom prst="rect">
            <a:avLst/>
          </a:prstGeom>
          <a:solidFill>
            <a:schemeClr val="tx1">
              <a:lumMod val="95000"/>
              <a:lumOff val="5000"/>
              <a:alpha val="5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2400" dirty="0">
                <a:latin typeface="+mj-lt"/>
              </a:rPr>
              <a:t>Iceland is a Nordic island country between Greenland and Norway. Iceland is the most sparsely populated country in Europe. </a:t>
            </a:r>
          </a:p>
          <a:p>
            <a:pPr marL="285750" indent="-285750">
              <a:buFont typeface="Arial" panose="020B0604020202020204" pitchFamily="34" charset="0"/>
              <a:buChar char="•"/>
            </a:pPr>
            <a:r>
              <a:rPr lang="en-US" sz="2400" dirty="0">
                <a:latin typeface="+mj-lt"/>
              </a:rPr>
              <a:t>Today, almost 100 per cent of the electricity consumed in this small country of 330,000 people comes from renewable energy.</a:t>
            </a:r>
          </a:p>
          <a:p>
            <a:pPr marL="285750" indent="-285750">
              <a:buFont typeface="Arial" panose="020B0604020202020204" pitchFamily="34" charset="0"/>
              <a:buChar char="•"/>
            </a:pPr>
            <a:r>
              <a:rPr lang="en-US" sz="2400" dirty="0">
                <a:latin typeface="+mj-lt"/>
              </a:rPr>
              <a:t>Additionally, 9 out of every 10 houses are heated directly with geothermal energy.</a:t>
            </a:r>
          </a:p>
          <a:p>
            <a:pPr marL="285750" indent="-285750">
              <a:buFont typeface="Arial" panose="020B0604020202020204" pitchFamily="34" charset="0"/>
              <a:buChar char="•"/>
            </a:pPr>
            <a:endParaRPr lang="en-US" sz="2400" dirty="0">
              <a:latin typeface="+mj-lt"/>
            </a:endParaRPr>
          </a:p>
        </p:txBody>
      </p:sp>
      <p:pic>
        <p:nvPicPr>
          <p:cNvPr id="2051" name="Picture 3">
            <a:hlinkClick r:id="rId3" tooltip="About this sound"/>
            <a:extLst>
              <a:ext uri="{FF2B5EF4-FFF2-40B4-BE49-F238E27FC236}">
                <a16:creationId xmlns:a16="http://schemas.microsoft.com/office/drawing/2014/main" id="{C59C29D0-360A-E6AC-F14D-1D1D136462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5725" y="-76200"/>
            <a:ext cx="104775" cy="10477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0E260869-1C97-82CF-B50E-24B3D498D91B}"/>
              </a:ext>
            </a:extLst>
          </p:cNvPr>
          <p:cNvSpPr/>
          <p:nvPr/>
        </p:nvSpPr>
        <p:spPr>
          <a:xfrm>
            <a:off x="-4753610" y="28575"/>
            <a:ext cx="4171950" cy="6858000"/>
          </a:xfrm>
          <a:prstGeom prst="rect">
            <a:avLst/>
          </a:prstGeom>
          <a:blipFill>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4F26754-37D9-875B-4408-D883A988269A}"/>
              </a:ext>
            </a:extLst>
          </p:cNvPr>
          <p:cNvSpPr/>
          <p:nvPr/>
        </p:nvSpPr>
        <p:spPr>
          <a:xfrm>
            <a:off x="4419600" y="7181850"/>
            <a:ext cx="4381500" cy="6858000"/>
          </a:xfrm>
          <a:prstGeom prst="rect">
            <a:avLst/>
          </a:prstGeom>
          <a:blipFill>
            <a:blip r:embed="rId6"/>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0CB74AF-E9D6-BF19-DC9B-EC4BE93856C9}"/>
              </a:ext>
            </a:extLst>
          </p:cNvPr>
          <p:cNvSpPr/>
          <p:nvPr/>
        </p:nvSpPr>
        <p:spPr>
          <a:xfrm>
            <a:off x="12669520" y="-23813"/>
            <a:ext cx="4038600" cy="6858000"/>
          </a:xfrm>
          <a:prstGeom prst="rect">
            <a:avLst/>
          </a:prstGeom>
          <a:blipFill>
            <a:blip r:embed="rId7"/>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915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50ACB28-5DB1-80E7-EBEB-3B7EDC6AAEF1}"/>
              </a:ext>
            </a:extLst>
          </p:cNvPr>
          <p:cNvSpPr/>
          <p:nvPr/>
        </p:nvSpPr>
        <p:spPr>
          <a:xfrm>
            <a:off x="8153400" y="0"/>
            <a:ext cx="4038600" cy="6858000"/>
          </a:xfrm>
          <a:prstGeom prst="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A49E40A-AA5D-EE1C-B760-6347902C5A7D}"/>
              </a:ext>
            </a:extLst>
          </p:cNvPr>
          <p:cNvSpPr/>
          <p:nvPr/>
        </p:nvSpPr>
        <p:spPr>
          <a:xfrm>
            <a:off x="0" y="0"/>
            <a:ext cx="4171950" cy="6858000"/>
          </a:xfrm>
          <a:prstGeom prst="rect">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C3F2C3D-7382-EB57-2A9C-1AA633D9F2F7}"/>
              </a:ext>
            </a:extLst>
          </p:cNvPr>
          <p:cNvSpPr/>
          <p:nvPr/>
        </p:nvSpPr>
        <p:spPr>
          <a:xfrm>
            <a:off x="3905250" y="0"/>
            <a:ext cx="4381500" cy="6858000"/>
          </a:xfrm>
          <a:prstGeom prst="rect">
            <a:avLst/>
          </a:prstGeom>
          <a:blipFill>
            <a:blip r:embed="rId5"/>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A3B6A5-5FEC-B436-290B-CF52292C7D97}"/>
              </a:ext>
            </a:extLst>
          </p:cNvPr>
          <p:cNvSpPr>
            <a:spLocks noGrp="1"/>
          </p:cNvSpPr>
          <p:nvPr>
            <p:ph type="ctrTitle"/>
          </p:nvPr>
        </p:nvSpPr>
        <p:spPr/>
        <p:txBody>
          <a:bodyPr>
            <a:normAutofit fontScale="90000"/>
          </a:bodyPr>
          <a:lstStyle/>
          <a:p>
            <a:r>
              <a:rPr lang="en-US" b="1" dirty="0">
                <a:solidFill>
                  <a:schemeClr val="bg1"/>
                </a:solidFill>
                <a:latin typeface="Amasis MT Pro Light" panose="02040304050005020304" pitchFamily="18" charset="0"/>
              </a:rPr>
              <a:t>LAND OF FIRE AND ICE </a:t>
            </a:r>
            <a:br>
              <a:rPr lang="en-US" b="1" dirty="0">
                <a:solidFill>
                  <a:schemeClr val="bg1"/>
                </a:solidFill>
                <a:latin typeface="Amasis MT Pro Light" panose="02040304050005020304" pitchFamily="18" charset="0"/>
              </a:rPr>
            </a:br>
            <a:r>
              <a:rPr lang="en-US" b="1" dirty="0">
                <a:solidFill>
                  <a:schemeClr val="bg1"/>
                </a:solidFill>
                <a:latin typeface="Amasis MT Pro Light" panose="02040304050005020304" pitchFamily="18" charset="0"/>
              </a:rPr>
              <a:t>AND THE NORTHEN LIGHTS</a:t>
            </a:r>
          </a:p>
        </p:txBody>
      </p:sp>
      <p:sp>
        <p:nvSpPr>
          <p:cNvPr id="3" name="Subtitle 2">
            <a:extLst>
              <a:ext uri="{FF2B5EF4-FFF2-40B4-BE49-F238E27FC236}">
                <a16:creationId xmlns:a16="http://schemas.microsoft.com/office/drawing/2014/main" id="{46858789-B1C4-E8F0-AAB3-B28619B019A0}"/>
              </a:ext>
            </a:extLst>
          </p:cNvPr>
          <p:cNvSpPr>
            <a:spLocks noGrp="1"/>
          </p:cNvSpPr>
          <p:nvPr>
            <p:ph type="subTitle" idx="1"/>
          </p:nvPr>
        </p:nvSpPr>
        <p:spPr/>
        <p:txBody>
          <a:bodyPr/>
          <a:lstStyle/>
          <a:p>
            <a:endParaRPr lang="en-US" dirty="0"/>
          </a:p>
        </p:txBody>
      </p:sp>
      <p:sp>
        <p:nvSpPr>
          <p:cNvPr id="4" name="Date Placeholder 3">
            <a:extLst>
              <a:ext uri="{FF2B5EF4-FFF2-40B4-BE49-F238E27FC236}">
                <a16:creationId xmlns:a16="http://schemas.microsoft.com/office/drawing/2014/main" id="{6D82E9C0-C1D1-C3F8-56D8-127D74C10F43}"/>
              </a:ext>
            </a:extLst>
          </p:cNvPr>
          <p:cNvSpPr>
            <a:spLocks noGrp="1"/>
          </p:cNvSpPr>
          <p:nvPr>
            <p:ph type="dt" sz="half" idx="10"/>
          </p:nvPr>
        </p:nvSpPr>
        <p:spPr/>
        <p:txBody>
          <a:bodyPr/>
          <a:lstStyle/>
          <a:p>
            <a:fld id="{7A351090-2C6E-455F-A690-43F34DCBA055}" type="datetime1">
              <a:rPr lang="en-US" smtClean="0">
                <a:solidFill>
                  <a:schemeClr val="bg1"/>
                </a:solidFill>
              </a:rPr>
              <a:t>5/16/2023</a:t>
            </a:fld>
            <a:endParaRPr lang="en-US" dirty="0">
              <a:solidFill>
                <a:schemeClr val="bg1"/>
              </a:solidFill>
            </a:endParaRPr>
          </a:p>
        </p:txBody>
      </p:sp>
      <p:sp>
        <p:nvSpPr>
          <p:cNvPr id="5" name="Footer Placeholder 4">
            <a:extLst>
              <a:ext uri="{FF2B5EF4-FFF2-40B4-BE49-F238E27FC236}">
                <a16:creationId xmlns:a16="http://schemas.microsoft.com/office/drawing/2014/main" id="{797491F3-109C-E65B-721D-81659C366765}"/>
              </a:ext>
            </a:extLst>
          </p:cNvPr>
          <p:cNvSpPr>
            <a:spLocks noGrp="1"/>
          </p:cNvSpPr>
          <p:nvPr>
            <p:ph type="ftr" sz="quarter" idx="11"/>
          </p:nvPr>
        </p:nvSpPr>
        <p:spPr/>
        <p:txBody>
          <a:bodyPr/>
          <a:lstStyle/>
          <a:p>
            <a:r>
              <a:rPr lang="en-US" dirty="0">
                <a:solidFill>
                  <a:schemeClr val="bg1"/>
                </a:solidFill>
              </a:rPr>
              <a:t>Iceland's Energy Revolution: A Journey to a Sustainable Future</a:t>
            </a:r>
          </a:p>
        </p:txBody>
      </p:sp>
      <p:sp>
        <p:nvSpPr>
          <p:cNvPr id="6" name="Slide Number Placeholder 5">
            <a:extLst>
              <a:ext uri="{FF2B5EF4-FFF2-40B4-BE49-F238E27FC236}">
                <a16:creationId xmlns:a16="http://schemas.microsoft.com/office/drawing/2014/main" id="{71AC02B4-026C-3D24-3A9B-588C490340B2}"/>
              </a:ext>
            </a:extLst>
          </p:cNvPr>
          <p:cNvSpPr>
            <a:spLocks noGrp="1"/>
          </p:cNvSpPr>
          <p:nvPr>
            <p:ph type="sldNum" sz="quarter" idx="12"/>
          </p:nvPr>
        </p:nvSpPr>
        <p:spPr/>
        <p:txBody>
          <a:bodyPr/>
          <a:lstStyle/>
          <a:p>
            <a:fld id="{60D81481-4BC2-4D66-B613-8B3DEBFC822B}" type="slidenum">
              <a:rPr lang="en-US" sz="3600" smtClean="0">
                <a:solidFill>
                  <a:schemeClr val="bg1"/>
                </a:solidFill>
              </a:rPr>
              <a:t>4</a:t>
            </a:fld>
            <a:endParaRPr lang="en-US" sz="3600" dirty="0">
              <a:solidFill>
                <a:schemeClr val="bg1"/>
              </a:solidFill>
            </a:endParaRPr>
          </a:p>
        </p:txBody>
      </p:sp>
    </p:spTree>
    <p:extLst>
      <p:ext uri="{BB962C8B-B14F-4D97-AF65-F5344CB8AC3E}">
        <p14:creationId xmlns:p14="http://schemas.microsoft.com/office/powerpoint/2010/main" val="948738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grass, landscape, outdoor, cloud&#10;&#10;Description automatically generated">
            <a:extLst>
              <a:ext uri="{FF2B5EF4-FFF2-40B4-BE49-F238E27FC236}">
                <a16:creationId xmlns:a16="http://schemas.microsoft.com/office/drawing/2014/main" id="{5EEA6023-5140-5EEE-2B8E-C4EFAA1FCEDE}"/>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14778" b="953"/>
          <a:stretch/>
        </p:blipFill>
        <p:spPr>
          <a:xfrm>
            <a:off x="20" y="10"/>
            <a:ext cx="12191980" cy="6857990"/>
          </a:xfrm>
          <a:prstGeom prst="rect">
            <a:avLst/>
          </a:prstGeom>
        </p:spPr>
      </p:pic>
      <p:sp>
        <p:nvSpPr>
          <p:cNvPr id="2" name="Title 1">
            <a:extLst>
              <a:ext uri="{FF2B5EF4-FFF2-40B4-BE49-F238E27FC236}">
                <a16:creationId xmlns:a16="http://schemas.microsoft.com/office/drawing/2014/main" id="{A42DC93A-0A24-FA73-D492-213C84EF15DF}"/>
              </a:ext>
            </a:extLst>
          </p:cNvPr>
          <p:cNvSpPr>
            <a:spLocks noGrp="1"/>
          </p:cNvSpPr>
          <p:nvPr>
            <p:ph type="title"/>
          </p:nvPr>
        </p:nvSpPr>
        <p:spPr>
          <a:xfrm>
            <a:off x="838200" y="365125"/>
            <a:ext cx="10515600" cy="1325563"/>
          </a:xfrm>
        </p:spPr>
        <p:txBody>
          <a:bodyPr>
            <a:normAutofit/>
          </a:bodyPr>
          <a:lstStyle/>
          <a:p>
            <a:r>
              <a:rPr lang="en-US" dirty="0">
                <a:solidFill>
                  <a:srgbClr val="FFFFFF"/>
                </a:solidFill>
              </a:rPr>
              <a:t>History </a:t>
            </a:r>
          </a:p>
        </p:txBody>
      </p:sp>
      <p:graphicFrame>
        <p:nvGraphicFramePr>
          <p:cNvPr id="15" name="Content Placeholder 2">
            <a:extLst>
              <a:ext uri="{FF2B5EF4-FFF2-40B4-BE49-F238E27FC236}">
                <a16:creationId xmlns:a16="http://schemas.microsoft.com/office/drawing/2014/main" id="{06CCECB2-327B-394F-FFA2-85A69132DA3A}"/>
              </a:ext>
            </a:extLst>
          </p:cNvPr>
          <p:cNvGraphicFramePr>
            <a:graphicFrameLocks noGrp="1"/>
          </p:cNvGraphicFramePr>
          <p:nvPr>
            <p:ph idx="1"/>
            <p:extLst>
              <p:ext uri="{D42A27DB-BD31-4B8C-83A1-F6EECF244321}">
                <p14:modId xmlns:p14="http://schemas.microsoft.com/office/powerpoint/2010/main" val="3592927838"/>
              </p:ext>
            </p:extLst>
          </p:nvPr>
        </p:nvGraphicFramePr>
        <p:xfrm>
          <a:off x="838201" y="1542362"/>
          <a:ext cx="10344150" cy="16294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Date Placeholder 3">
            <a:extLst>
              <a:ext uri="{FF2B5EF4-FFF2-40B4-BE49-F238E27FC236}">
                <a16:creationId xmlns:a16="http://schemas.microsoft.com/office/drawing/2014/main" id="{F844B750-164B-E567-C99C-F9A5125E5041}"/>
              </a:ext>
            </a:extLst>
          </p:cNvPr>
          <p:cNvSpPr>
            <a:spLocks noGrp="1"/>
          </p:cNvSpPr>
          <p:nvPr>
            <p:ph type="dt" sz="half" idx="10"/>
          </p:nvPr>
        </p:nvSpPr>
        <p:spPr>
          <a:xfrm>
            <a:off x="838200" y="6356350"/>
            <a:ext cx="2743200" cy="365125"/>
          </a:xfrm>
        </p:spPr>
        <p:txBody>
          <a:bodyPr>
            <a:normAutofit/>
          </a:bodyPr>
          <a:lstStyle/>
          <a:p>
            <a:pPr>
              <a:spcAft>
                <a:spcPts val="600"/>
              </a:spcAft>
            </a:pPr>
            <a:fld id="{D438758D-AFD5-4866-8F53-D72866E9543B}" type="datetime1">
              <a:rPr lang="en-US">
                <a:solidFill>
                  <a:srgbClr val="FFFFFF"/>
                </a:solidFill>
              </a:rPr>
              <a:pPr>
                <a:spcAft>
                  <a:spcPts val="600"/>
                </a:spcAft>
              </a:pPr>
              <a:t>5/16/2023</a:t>
            </a:fld>
            <a:endParaRPr lang="en-US">
              <a:solidFill>
                <a:srgbClr val="FFFFFF"/>
              </a:solidFill>
            </a:endParaRPr>
          </a:p>
        </p:txBody>
      </p:sp>
      <p:sp>
        <p:nvSpPr>
          <p:cNvPr id="5" name="Footer Placeholder 4">
            <a:extLst>
              <a:ext uri="{FF2B5EF4-FFF2-40B4-BE49-F238E27FC236}">
                <a16:creationId xmlns:a16="http://schemas.microsoft.com/office/drawing/2014/main" id="{0583DEE8-E828-C20B-EA9B-CF149B4E5426}"/>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solidFill>
                  <a:srgbClr val="FFFFFF"/>
                </a:solidFill>
              </a:rPr>
              <a:t>Iceland's Energy Revolution: A Journey to a Sustainable Future</a:t>
            </a:r>
          </a:p>
        </p:txBody>
      </p:sp>
      <p:sp>
        <p:nvSpPr>
          <p:cNvPr id="6" name="Slide Number Placeholder 5">
            <a:extLst>
              <a:ext uri="{FF2B5EF4-FFF2-40B4-BE49-F238E27FC236}">
                <a16:creationId xmlns:a16="http://schemas.microsoft.com/office/drawing/2014/main" id="{D7DE9BDB-6CB0-0AF3-6814-4F85974E80DE}"/>
              </a:ext>
            </a:extLst>
          </p:cNvPr>
          <p:cNvSpPr>
            <a:spLocks noGrp="1"/>
          </p:cNvSpPr>
          <p:nvPr>
            <p:ph type="sldNum" sz="quarter" idx="12"/>
          </p:nvPr>
        </p:nvSpPr>
        <p:spPr>
          <a:xfrm>
            <a:off x="8610600" y="6356350"/>
            <a:ext cx="2743200" cy="365125"/>
          </a:xfrm>
        </p:spPr>
        <p:txBody>
          <a:bodyPr>
            <a:noAutofit/>
          </a:bodyPr>
          <a:lstStyle/>
          <a:p>
            <a:pPr>
              <a:spcAft>
                <a:spcPts val="600"/>
              </a:spcAft>
            </a:pPr>
            <a:fld id="{60D81481-4BC2-4D66-B613-8B3DEBFC822B}" type="slidenum">
              <a:rPr lang="en-US" sz="3600">
                <a:solidFill>
                  <a:srgbClr val="FFFFFF"/>
                </a:solidFill>
              </a:rPr>
              <a:pPr>
                <a:spcAft>
                  <a:spcPts val="600"/>
                </a:spcAft>
              </a:pPr>
              <a:t>5</a:t>
            </a:fld>
            <a:endParaRPr lang="en-US" sz="3600" dirty="0">
              <a:solidFill>
                <a:srgbClr val="FFFFFF"/>
              </a:solidFill>
            </a:endParaRPr>
          </a:p>
        </p:txBody>
      </p:sp>
    </p:spTree>
    <p:extLst>
      <p:ext uri="{BB962C8B-B14F-4D97-AF65-F5344CB8AC3E}">
        <p14:creationId xmlns:p14="http://schemas.microsoft.com/office/powerpoint/2010/main" val="304565180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grass, landscape, outdoor, cloud&#10;&#10;Description automatically generated">
            <a:extLst>
              <a:ext uri="{FF2B5EF4-FFF2-40B4-BE49-F238E27FC236}">
                <a16:creationId xmlns:a16="http://schemas.microsoft.com/office/drawing/2014/main" id="{5EEA6023-5140-5EEE-2B8E-C4EFAA1FCEDE}"/>
              </a:ext>
            </a:extLst>
          </p:cNvPr>
          <p:cNvPicPr>
            <a:picLocks noChangeAspect="1"/>
          </p:cNvPicPr>
          <p:nvPr/>
        </p:nvPicPr>
        <p:blipFill rotWithShape="1">
          <a:blip r:embed="rId3">
            <a:alphaModFix amt="35000"/>
            <a:extLst>
              <a:ext uri="{28A0092B-C50C-407E-A947-70E740481C1C}">
                <a14:useLocalDpi xmlns:a14="http://schemas.microsoft.com/office/drawing/2010/main" val="0"/>
              </a:ext>
            </a:extLst>
          </a:blip>
          <a:srcRect t="14778" b="953"/>
          <a:stretch/>
        </p:blipFill>
        <p:spPr>
          <a:xfrm>
            <a:off x="20" y="10"/>
            <a:ext cx="12191980" cy="6857990"/>
          </a:xfrm>
          <a:prstGeom prst="rect">
            <a:avLst/>
          </a:prstGeom>
        </p:spPr>
      </p:pic>
      <p:sp>
        <p:nvSpPr>
          <p:cNvPr id="2" name="Title 1">
            <a:extLst>
              <a:ext uri="{FF2B5EF4-FFF2-40B4-BE49-F238E27FC236}">
                <a16:creationId xmlns:a16="http://schemas.microsoft.com/office/drawing/2014/main" id="{A42DC93A-0A24-FA73-D492-213C84EF15DF}"/>
              </a:ext>
            </a:extLst>
          </p:cNvPr>
          <p:cNvSpPr>
            <a:spLocks noGrp="1"/>
          </p:cNvSpPr>
          <p:nvPr>
            <p:ph type="title"/>
          </p:nvPr>
        </p:nvSpPr>
        <p:spPr>
          <a:xfrm>
            <a:off x="838200" y="365125"/>
            <a:ext cx="10515600" cy="1325563"/>
          </a:xfrm>
        </p:spPr>
        <p:txBody>
          <a:bodyPr>
            <a:normAutofit/>
          </a:bodyPr>
          <a:lstStyle/>
          <a:p>
            <a:r>
              <a:rPr lang="en-US" dirty="0">
                <a:solidFill>
                  <a:srgbClr val="FFFFFF"/>
                </a:solidFill>
              </a:rPr>
              <a:t>History </a:t>
            </a:r>
          </a:p>
        </p:txBody>
      </p:sp>
      <p:graphicFrame>
        <p:nvGraphicFramePr>
          <p:cNvPr id="15" name="Content Placeholder 2">
            <a:extLst>
              <a:ext uri="{FF2B5EF4-FFF2-40B4-BE49-F238E27FC236}">
                <a16:creationId xmlns:a16="http://schemas.microsoft.com/office/drawing/2014/main" id="{06CCECB2-327B-394F-FFA2-85A69132DA3A}"/>
              </a:ext>
            </a:extLst>
          </p:cNvPr>
          <p:cNvGraphicFramePr>
            <a:graphicFrameLocks noGrp="1"/>
          </p:cNvGraphicFramePr>
          <p:nvPr>
            <p:ph idx="1"/>
            <p:extLst>
              <p:ext uri="{D42A27DB-BD31-4B8C-83A1-F6EECF244321}">
                <p14:modId xmlns:p14="http://schemas.microsoft.com/office/powerpoint/2010/main" val="3317820385"/>
              </p:ext>
            </p:extLst>
          </p:nvPr>
        </p:nvGraphicFramePr>
        <p:xfrm>
          <a:off x="838200" y="1542361"/>
          <a:ext cx="10515600" cy="463460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Date Placeholder 3">
            <a:extLst>
              <a:ext uri="{FF2B5EF4-FFF2-40B4-BE49-F238E27FC236}">
                <a16:creationId xmlns:a16="http://schemas.microsoft.com/office/drawing/2014/main" id="{F844B750-164B-E567-C99C-F9A5125E5041}"/>
              </a:ext>
            </a:extLst>
          </p:cNvPr>
          <p:cNvSpPr>
            <a:spLocks noGrp="1"/>
          </p:cNvSpPr>
          <p:nvPr>
            <p:ph type="dt" sz="half" idx="10"/>
          </p:nvPr>
        </p:nvSpPr>
        <p:spPr>
          <a:xfrm>
            <a:off x="838200" y="6356350"/>
            <a:ext cx="2743200" cy="365125"/>
          </a:xfrm>
        </p:spPr>
        <p:txBody>
          <a:bodyPr>
            <a:normAutofit/>
          </a:bodyPr>
          <a:lstStyle/>
          <a:p>
            <a:pPr>
              <a:spcAft>
                <a:spcPts val="600"/>
              </a:spcAft>
            </a:pPr>
            <a:fld id="{D438758D-AFD5-4866-8F53-D72866E9543B}" type="datetime1">
              <a:rPr lang="en-US">
                <a:solidFill>
                  <a:srgbClr val="FFFFFF"/>
                </a:solidFill>
              </a:rPr>
              <a:pPr>
                <a:spcAft>
                  <a:spcPts val="600"/>
                </a:spcAft>
              </a:pPr>
              <a:t>5/16/2023</a:t>
            </a:fld>
            <a:endParaRPr lang="en-US">
              <a:solidFill>
                <a:srgbClr val="FFFFFF"/>
              </a:solidFill>
            </a:endParaRPr>
          </a:p>
        </p:txBody>
      </p:sp>
      <p:sp>
        <p:nvSpPr>
          <p:cNvPr id="5" name="Footer Placeholder 4">
            <a:extLst>
              <a:ext uri="{FF2B5EF4-FFF2-40B4-BE49-F238E27FC236}">
                <a16:creationId xmlns:a16="http://schemas.microsoft.com/office/drawing/2014/main" id="{0583DEE8-E828-C20B-EA9B-CF149B4E5426}"/>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solidFill>
                  <a:srgbClr val="FFFFFF"/>
                </a:solidFill>
              </a:rPr>
              <a:t>Iceland's Energy Revolution: A Journey to a Sustainable Future</a:t>
            </a:r>
          </a:p>
        </p:txBody>
      </p:sp>
      <p:sp>
        <p:nvSpPr>
          <p:cNvPr id="6" name="Slide Number Placeholder 5">
            <a:extLst>
              <a:ext uri="{FF2B5EF4-FFF2-40B4-BE49-F238E27FC236}">
                <a16:creationId xmlns:a16="http://schemas.microsoft.com/office/drawing/2014/main" id="{D7DE9BDB-6CB0-0AF3-6814-4F85974E80DE}"/>
              </a:ext>
            </a:extLst>
          </p:cNvPr>
          <p:cNvSpPr>
            <a:spLocks noGrp="1"/>
          </p:cNvSpPr>
          <p:nvPr>
            <p:ph type="sldNum" sz="quarter" idx="12"/>
          </p:nvPr>
        </p:nvSpPr>
        <p:spPr>
          <a:xfrm>
            <a:off x="8610600" y="6356350"/>
            <a:ext cx="2743200" cy="365125"/>
          </a:xfrm>
        </p:spPr>
        <p:txBody>
          <a:bodyPr>
            <a:noAutofit/>
          </a:bodyPr>
          <a:lstStyle/>
          <a:p>
            <a:pPr>
              <a:spcAft>
                <a:spcPts val="600"/>
              </a:spcAft>
            </a:pPr>
            <a:fld id="{60D81481-4BC2-4D66-B613-8B3DEBFC822B}" type="slidenum">
              <a:rPr lang="en-US" sz="3600">
                <a:solidFill>
                  <a:srgbClr val="FFFFFF"/>
                </a:solidFill>
              </a:rPr>
              <a:pPr>
                <a:spcAft>
                  <a:spcPts val="600"/>
                </a:spcAft>
              </a:pPr>
              <a:t>6</a:t>
            </a:fld>
            <a:endParaRPr lang="en-US" sz="3600" dirty="0">
              <a:solidFill>
                <a:srgbClr val="FFFFFF"/>
              </a:solidFill>
            </a:endParaRPr>
          </a:p>
        </p:txBody>
      </p:sp>
    </p:spTree>
    <p:extLst>
      <p:ext uri="{BB962C8B-B14F-4D97-AF65-F5344CB8AC3E}">
        <p14:creationId xmlns:p14="http://schemas.microsoft.com/office/powerpoint/2010/main" val="225965297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grass, landscape, outdoor, cloud&#10;&#10;Description automatically generated">
            <a:extLst>
              <a:ext uri="{FF2B5EF4-FFF2-40B4-BE49-F238E27FC236}">
                <a16:creationId xmlns:a16="http://schemas.microsoft.com/office/drawing/2014/main" id="{5EEA6023-5140-5EEE-2B8E-C4EFAA1FCEDE}"/>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14778" b="953"/>
          <a:stretch/>
        </p:blipFill>
        <p:spPr>
          <a:xfrm>
            <a:off x="20" y="10"/>
            <a:ext cx="12191980" cy="6857990"/>
          </a:xfrm>
          <a:prstGeom prst="rect">
            <a:avLst/>
          </a:prstGeom>
        </p:spPr>
      </p:pic>
      <p:sp>
        <p:nvSpPr>
          <p:cNvPr id="2" name="Title 1">
            <a:extLst>
              <a:ext uri="{FF2B5EF4-FFF2-40B4-BE49-F238E27FC236}">
                <a16:creationId xmlns:a16="http://schemas.microsoft.com/office/drawing/2014/main" id="{A42DC93A-0A24-FA73-D492-213C84EF15DF}"/>
              </a:ext>
            </a:extLst>
          </p:cNvPr>
          <p:cNvSpPr>
            <a:spLocks noGrp="1"/>
          </p:cNvSpPr>
          <p:nvPr>
            <p:ph type="title"/>
          </p:nvPr>
        </p:nvSpPr>
        <p:spPr>
          <a:xfrm>
            <a:off x="838200" y="365125"/>
            <a:ext cx="10515600" cy="1325563"/>
          </a:xfrm>
        </p:spPr>
        <p:txBody>
          <a:bodyPr>
            <a:normAutofit/>
          </a:bodyPr>
          <a:lstStyle/>
          <a:p>
            <a:r>
              <a:rPr lang="en-US" dirty="0">
                <a:solidFill>
                  <a:srgbClr val="FFFFFF"/>
                </a:solidFill>
              </a:rPr>
              <a:t>History </a:t>
            </a:r>
          </a:p>
        </p:txBody>
      </p:sp>
      <p:graphicFrame>
        <p:nvGraphicFramePr>
          <p:cNvPr id="15" name="Content Placeholder 2">
            <a:extLst>
              <a:ext uri="{FF2B5EF4-FFF2-40B4-BE49-F238E27FC236}">
                <a16:creationId xmlns:a16="http://schemas.microsoft.com/office/drawing/2014/main" id="{06CCECB2-327B-394F-FFA2-85A69132DA3A}"/>
              </a:ext>
            </a:extLst>
          </p:cNvPr>
          <p:cNvGraphicFramePr>
            <a:graphicFrameLocks noGrp="1"/>
          </p:cNvGraphicFramePr>
          <p:nvPr>
            <p:ph idx="1"/>
            <p:extLst>
              <p:ext uri="{D42A27DB-BD31-4B8C-83A1-F6EECF244321}">
                <p14:modId xmlns:p14="http://schemas.microsoft.com/office/powerpoint/2010/main" val="625373395"/>
              </p:ext>
            </p:extLst>
          </p:nvPr>
        </p:nvGraphicFramePr>
        <p:xfrm>
          <a:off x="838200" y="1542361"/>
          <a:ext cx="10515600" cy="46346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a:extLst>
              <a:ext uri="{FF2B5EF4-FFF2-40B4-BE49-F238E27FC236}">
                <a16:creationId xmlns:a16="http://schemas.microsoft.com/office/drawing/2014/main" id="{F844B750-164B-E567-C99C-F9A5125E5041}"/>
              </a:ext>
            </a:extLst>
          </p:cNvPr>
          <p:cNvSpPr>
            <a:spLocks noGrp="1"/>
          </p:cNvSpPr>
          <p:nvPr>
            <p:ph type="dt" sz="half" idx="10"/>
          </p:nvPr>
        </p:nvSpPr>
        <p:spPr>
          <a:xfrm>
            <a:off x="838200" y="6356350"/>
            <a:ext cx="2743200" cy="365125"/>
          </a:xfrm>
        </p:spPr>
        <p:txBody>
          <a:bodyPr>
            <a:normAutofit/>
          </a:bodyPr>
          <a:lstStyle/>
          <a:p>
            <a:pPr>
              <a:spcAft>
                <a:spcPts val="600"/>
              </a:spcAft>
            </a:pPr>
            <a:fld id="{D438758D-AFD5-4866-8F53-D72866E9543B}" type="datetime1">
              <a:rPr lang="en-US">
                <a:solidFill>
                  <a:srgbClr val="FFFFFF"/>
                </a:solidFill>
              </a:rPr>
              <a:pPr>
                <a:spcAft>
                  <a:spcPts val="600"/>
                </a:spcAft>
              </a:pPr>
              <a:t>5/16/2023</a:t>
            </a:fld>
            <a:endParaRPr lang="en-US">
              <a:solidFill>
                <a:srgbClr val="FFFFFF"/>
              </a:solidFill>
            </a:endParaRPr>
          </a:p>
        </p:txBody>
      </p:sp>
      <p:sp>
        <p:nvSpPr>
          <p:cNvPr id="5" name="Footer Placeholder 4">
            <a:extLst>
              <a:ext uri="{FF2B5EF4-FFF2-40B4-BE49-F238E27FC236}">
                <a16:creationId xmlns:a16="http://schemas.microsoft.com/office/drawing/2014/main" id="{0583DEE8-E828-C20B-EA9B-CF149B4E5426}"/>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solidFill>
                  <a:srgbClr val="FFFFFF"/>
                </a:solidFill>
              </a:rPr>
              <a:t>Iceland's Energy Revolution: A Journey to a Sustainable Future</a:t>
            </a:r>
          </a:p>
        </p:txBody>
      </p:sp>
      <p:sp>
        <p:nvSpPr>
          <p:cNvPr id="6" name="Slide Number Placeholder 5">
            <a:extLst>
              <a:ext uri="{FF2B5EF4-FFF2-40B4-BE49-F238E27FC236}">
                <a16:creationId xmlns:a16="http://schemas.microsoft.com/office/drawing/2014/main" id="{D7DE9BDB-6CB0-0AF3-6814-4F85974E80DE}"/>
              </a:ext>
            </a:extLst>
          </p:cNvPr>
          <p:cNvSpPr>
            <a:spLocks noGrp="1"/>
          </p:cNvSpPr>
          <p:nvPr>
            <p:ph type="sldNum" sz="quarter" idx="12"/>
          </p:nvPr>
        </p:nvSpPr>
        <p:spPr>
          <a:xfrm>
            <a:off x="8610600" y="6356350"/>
            <a:ext cx="2743200" cy="365125"/>
          </a:xfrm>
        </p:spPr>
        <p:txBody>
          <a:bodyPr>
            <a:noAutofit/>
          </a:bodyPr>
          <a:lstStyle/>
          <a:p>
            <a:pPr>
              <a:spcAft>
                <a:spcPts val="600"/>
              </a:spcAft>
            </a:pPr>
            <a:fld id="{60D81481-4BC2-4D66-B613-8B3DEBFC822B}" type="slidenum">
              <a:rPr lang="en-US" sz="3600">
                <a:solidFill>
                  <a:srgbClr val="FFFFFF"/>
                </a:solidFill>
              </a:rPr>
              <a:pPr>
                <a:spcAft>
                  <a:spcPts val="600"/>
                </a:spcAft>
              </a:pPr>
              <a:t>7</a:t>
            </a:fld>
            <a:endParaRPr lang="en-US" sz="3600" dirty="0">
              <a:solidFill>
                <a:srgbClr val="FFFFFF"/>
              </a:solidFill>
            </a:endParaRPr>
          </a:p>
        </p:txBody>
      </p:sp>
      <p:pic>
        <p:nvPicPr>
          <p:cNvPr id="9" name="Picture 8" descr="A factory with steam coming out of it&#10;&#10;Description automatically generated with low confidence">
            <a:extLst>
              <a:ext uri="{FF2B5EF4-FFF2-40B4-BE49-F238E27FC236}">
                <a16:creationId xmlns:a16="http://schemas.microsoft.com/office/drawing/2014/main" id="{C9557B05-C856-9D25-05F2-0A9646559F6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54910" y="365125"/>
            <a:ext cx="5925239" cy="4971754"/>
          </a:xfrm>
          <a:prstGeom prst="roundRect">
            <a:avLst>
              <a:gd name="adj" fmla="val 8594"/>
            </a:avLst>
          </a:prstGeom>
          <a:solidFill>
            <a:srgbClr val="FFFFFF">
              <a:shade val="85000"/>
            </a:srgbClr>
          </a:solidFill>
          <a:ln>
            <a:noFill/>
          </a:ln>
          <a:effectLst>
            <a:reflection blurRad="6350" stA="52000" endA="300" endPos="35000" dir="5400000" sy="-100000" algn="bl" rotWithShape="0"/>
          </a:effectLst>
        </p:spPr>
      </p:pic>
      <p:sp>
        <p:nvSpPr>
          <p:cNvPr id="11" name="Content Placeholder 2">
            <a:extLst>
              <a:ext uri="{FF2B5EF4-FFF2-40B4-BE49-F238E27FC236}">
                <a16:creationId xmlns:a16="http://schemas.microsoft.com/office/drawing/2014/main" id="{7F0206EE-D708-1974-1094-284FC986E5F0}"/>
              </a:ext>
            </a:extLst>
          </p:cNvPr>
          <p:cNvSpPr txBox="1">
            <a:spLocks/>
          </p:cNvSpPr>
          <p:nvPr/>
        </p:nvSpPr>
        <p:spPr>
          <a:xfrm>
            <a:off x="-5626396" y="1560119"/>
            <a:ext cx="4978706" cy="4244669"/>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Geothermal energy is one of Iceland's primary renewable energy sources. The country has a high concentration of geothermal activity due to its location on the Mid-Atlantic Ridge, where two tectonic plates meet.</a:t>
            </a:r>
          </a:p>
          <a:p>
            <a:r>
              <a:rPr lang="en-US" dirty="0">
                <a:solidFill>
                  <a:schemeClr val="bg1"/>
                </a:solidFill>
              </a:rPr>
              <a:t>The challenging first steps towards Iceland’s renewable developments, both for geothermal and hydropower, were taken by local entrepreneurs</a:t>
            </a:r>
            <a:r>
              <a:rPr lang="en-US" dirty="0">
                <a:solidFill>
                  <a:schemeClr val="bg1"/>
                </a:solidFill>
                <a:latin typeface="Roboto" panose="02000000000000000000" pitchFamily="2" charset="0"/>
              </a:rPr>
              <a:t>. </a:t>
            </a:r>
          </a:p>
          <a:p>
            <a:r>
              <a:rPr lang="en-US" dirty="0">
                <a:solidFill>
                  <a:schemeClr val="bg1"/>
                </a:solidFill>
              </a:rPr>
              <a:t>Iceland has harnessed this geothermal energy through the use of geothermal power plants, which generate electricity and provide heating for homes and businesses.</a:t>
            </a:r>
          </a:p>
          <a:p>
            <a:endParaRPr lang="en-US" dirty="0"/>
          </a:p>
        </p:txBody>
      </p:sp>
    </p:spTree>
    <p:extLst>
      <p:ext uri="{BB962C8B-B14F-4D97-AF65-F5344CB8AC3E}">
        <p14:creationId xmlns:p14="http://schemas.microsoft.com/office/powerpoint/2010/main" val="125368589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descr="A picture containing grass, landscape, outdoor, cloud&#10;&#10;Description automatically generated">
            <a:extLst>
              <a:ext uri="{FF2B5EF4-FFF2-40B4-BE49-F238E27FC236}">
                <a16:creationId xmlns:a16="http://schemas.microsoft.com/office/drawing/2014/main" id="{305EB67C-C258-D6C5-DADD-FDF761A2CB1A}"/>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pic>
        <p:nvPicPr>
          <p:cNvPr id="14" name="Picture 13">
            <a:extLst>
              <a:ext uri="{FF2B5EF4-FFF2-40B4-BE49-F238E27FC236}">
                <a16:creationId xmlns:a16="http://schemas.microsoft.com/office/drawing/2014/main" id="{366A538C-A549-0CF3-B35D-F392AFA090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8457" y="3582888"/>
            <a:ext cx="5173114" cy="3281609"/>
          </a:xfrm>
          <a:prstGeom prst="rect">
            <a:avLst/>
          </a:prstGeom>
        </p:spPr>
      </p:pic>
      <p:sp>
        <p:nvSpPr>
          <p:cNvPr id="2" name="Title 1">
            <a:extLst>
              <a:ext uri="{FF2B5EF4-FFF2-40B4-BE49-F238E27FC236}">
                <a16:creationId xmlns:a16="http://schemas.microsoft.com/office/drawing/2014/main" id="{3F37B06B-98E3-A7AC-7C7F-D69F40E96021}"/>
              </a:ext>
            </a:extLst>
          </p:cNvPr>
          <p:cNvSpPr>
            <a:spLocks noGrp="1"/>
          </p:cNvSpPr>
          <p:nvPr>
            <p:ph type="title"/>
          </p:nvPr>
        </p:nvSpPr>
        <p:spPr/>
        <p:txBody>
          <a:bodyPr/>
          <a:lstStyle/>
          <a:p>
            <a:r>
              <a:rPr lang="en-US" dirty="0">
                <a:solidFill>
                  <a:schemeClr val="bg1"/>
                </a:solidFill>
              </a:rPr>
              <a:t>Solar and Wind Energy  </a:t>
            </a:r>
          </a:p>
        </p:txBody>
      </p:sp>
      <p:sp>
        <p:nvSpPr>
          <p:cNvPr id="3" name="Content Placeholder 2">
            <a:extLst>
              <a:ext uri="{FF2B5EF4-FFF2-40B4-BE49-F238E27FC236}">
                <a16:creationId xmlns:a16="http://schemas.microsoft.com/office/drawing/2014/main" id="{2AC79DA3-3EA8-6015-DEF5-6830E3841795}"/>
              </a:ext>
            </a:extLst>
          </p:cNvPr>
          <p:cNvSpPr>
            <a:spLocks noGrp="1"/>
          </p:cNvSpPr>
          <p:nvPr>
            <p:ph idx="1"/>
          </p:nvPr>
        </p:nvSpPr>
        <p:spPr>
          <a:xfrm>
            <a:off x="838200" y="2467429"/>
            <a:ext cx="4978706" cy="3467928"/>
          </a:xfrm>
        </p:spPr>
        <p:txBody>
          <a:bodyPr>
            <a:normAutofit/>
          </a:bodyPr>
          <a:lstStyle/>
          <a:p>
            <a:r>
              <a:rPr lang="en-US" dirty="0">
                <a:solidFill>
                  <a:schemeClr val="bg1"/>
                </a:solidFill>
              </a:rPr>
              <a:t>The energy transition is currently dominated by wind and solar which accounted for 32% and 51% of renewable net capacity in 2021.</a:t>
            </a:r>
          </a:p>
          <a:p>
            <a:pPr marL="0" indent="0">
              <a:buNone/>
            </a:pPr>
            <a:r>
              <a:rPr lang="en-US" dirty="0">
                <a:solidFill>
                  <a:schemeClr val="bg1"/>
                </a:solidFill>
              </a:rPr>
              <a:t>  </a:t>
            </a:r>
          </a:p>
        </p:txBody>
      </p:sp>
      <p:sp>
        <p:nvSpPr>
          <p:cNvPr id="4" name="Date Placeholder 3">
            <a:extLst>
              <a:ext uri="{FF2B5EF4-FFF2-40B4-BE49-F238E27FC236}">
                <a16:creationId xmlns:a16="http://schemas.microsoft.com/office/drawing/2014/main" id="{835C22CB-D92D-E7B6-D573-F7894CAEB016}"/>
              </a:ext>
            </a:extLst>
          </p:cNvPr>
          <p:cNvSpPr>
            <a:spLocks noGrp="1"/>
          </p:cNvSpPr>
          <p:nvPr>
            <p:ph type="dt" sz="half" idx="10"/>
          </p:nvPr>
        </p:nvSpPr>
        <p:spPr/>
        <p:txBody>
          <a:bodyPr/>
          <a:lstStyle/>
          <a:p>
            <a:fld id="{4D0846D3-07EF-407C-B3DB-6180774D230F}" type="datetime1">
              <a:rPr lang="en-US" smtClean="0">
                <a:solidFill>
                  <a:schemeClr val="bg1"/>
                </a:solidFill>
              </a:rPr>
              <a:t>5/16/2023</a:t>
            </a:fld>
            <a:endParaRPr lang="en-US" dirty="0">
              <a:solidFill>
                <a:schemeClr val="bg1"/>
              </a:solidFill>
            </a:endParaRPr>
          </a:p>
        </p:txBody>
      </p:sp>
      <p:sp>
        <p:nvSpPr>
          <p:cNvPr id="5" name="Footer Placeholder 4">
            <a:extLst>
              <a:ext uri="{FF2B5EF4-FFF2-40B4-BE49-F238E27FC236}">
                <a16:creationId xmlns:a16="http://schemas.microsoft.com/office/drawing/2014/main" id="{0D686DE8-DA81-5907-D281-C46DF5C73B3E}"/>
              </a:ext>
            </a:extLst>
          </p:cNvPr>
          <p:cNvSpPr>
            <a:spLocks noGrp="1"/>
          </p:cNvSpPr>
          <p:nvPr>
            <p:ph type="ftr" sz="quarter" idx="11"/>
          </p:nvPr>
        </p:nvSpPr>
        <p:spPr/>
        <p:txBody>
          <a:bodyPr/>
          <a:lstStyle/>
          <a:p>
            <a:r>
              <a:rPr lang="en-US" dirty="0">
                <a:solidFill>
                  <a:schemeClr val="bg1"/>
                </a:solidFill>
              </a:rPr>
              <a:t>Iceland's Energy Revolution: A Journey to a Sustainable Future</a:t>
            </a:r>
          </a:p>
        </p:txBody>
      </p:sp>
      <p:sp>
        <p:nvSpPr>
          <p:cNvPr id="6" name="Slide Number Placeholder 5">
            <a:extLst>
              <a:ext uri="{FF2B5EF4-FFF2-40B4-BE49-F238E27FC236}">
                <a16:creationId xmlns:a16="http://schemas.microsoft.com/office/drawing/2014/main" id="{8D2BB32C-8EB2-C590-3C51-B694FE5813AC}"/>
              </a:ext>
            </a:extLst>
          </p:cNvPr>
          <p:cNvSpPr>
            <a:spLocks noGrp="1"/>
          </p:cNvSpPr>
          <p:nvPr>
            <p:ph type="sldNum" sz="quarter" idx="12"/>
          </p:nvPr>
        </p:nvSpPr>
        <p:spPr/>
        <p:txBody>
          <a:bodyPr/>
          <a:lstStyle/>
          <a:p>
            <a:fld id="{60D81481-4BC2-4D66-B613-8B3DEBFC822B}" type="slidenum">
              <a:rPr lang="en-US" sz="3600" smtClean="0"/>
              <a:t>8</a:t>
            </a:fld>
            <a:endParaRPr lang="en-US" sz="3600" dirty="0"/>
          </a:p>
        </p:txBody>
      </p:sp>
      <p:pic>
        <p:nvPicPr>
          <p:cNvPr id="9" name="Picture 8" descr="A picture containing outdoor, landscape, sky, device&#10;&#10;Description automatically generated">
            <a:extLst>
              <a:ext uri="{FF2B5EF4-FFF2-40B4-BE49-F238E27FC236}">
                <a16:creationId xmlns:a16="http://schemas.microsoft.com/office/drawing/2014/main" id="{6FC65051-0A4F-C172-B03A-33B53599EA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48499" y="-1"/>
            <a:ext cx="5143500" cy="3582889"/>
          </a:xfrm>
          <a:prstGeom prst="rect">
            <a:avLst/>
          </a:prstGeom>
        </p:spPr>
      </p:pic>
    </p:spTree>
    <p:extLst>
      <p:ext uri="{BB962C8B-B14F-4D97-AF65-F5344CB8AC3E}">
        <p14:creationId xmlns:p14="http://schemas.microsoft.com/office/powerpoint/2010/main" val="535042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descr="A picture containing grass, landscape, outdoor, cloud&#10;&#10;Description automatically generated">
            <a:extLst>
              <a:ext uri="{FF2B5EF4-FFF2-40B4-BE49-F238E27FC236}">
                <a16:creationId xmlns:a16="http://schemas.microsoft.com/office/drawing/2014/main" id="{305EB67C-C258-D6C5-DADD-FDF761A2CB1A}"/>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2" name="Title 1">
            <a:extLst>
              <a:ext uri="{FF2B5EF4-FFF2-40B4-BE49-F238E27FC236}">
                <a16:creationId xmlns:a16="http://schemas.microsoft.com/office/drawing/2014/main" id="{3F37B06B-98E3-A7AC-7C7F-D69F40E96021}"/>
              </a:ext>
            </a:extLst>
          </p:cNvPr>
          <p:cNvSpPr>
            <a:spLocks noGrp="1"/>
          </p:cNvSpPr>
          <p:nvPr>
            <p:ph type="title"/>
          </p:nvPr>
        </p:nvSpPr>
        <p:spPr/>
        <p:txBody>
          <a:bodyPr/>
          <a:lstStyle/>
          <a:p>
            <a:r>
              <a:rPr lang="en-US" dirty="0">
                <a:solidFill>
                  <a:schemeClr val="bg1"/>
                </a:solidFill>
              </a:rPr>
              <a:t>Geothermal Energy</a:t>
            </a:r>
          </a:p>
        </p:txBody>
      </p:sp>
      <p:sp>
        <p:nvSpPr>
          <p:cNvPr id="3" name="Content Placeholder 2">
            <a:extLst>
              <a:ext uri="{FF2B5EF4-FFF2-40B4-BE49-F238E27FC236}">
                <a16:creationId xmlns:a16="http://schemas.microsoft.com/office/drawing/2014/main" id="{2AC79DA3-3EA8-6015-DEF5-6830E3841795}"/>
              </a:ext>
            </a:extLst>
          </p:cNvPr>
          <p:cNvSpPr>
            <a:spLocks noGrp="1"/>
          </p:cNvSpPr>
          <p:nvPr>
            <p:ph idx="1"/>
          </p:nvPr>
        </p:nvSpPr>
        <p:spPr>
          <a:xfrm>
            <a:off x="838200" y="1690688"/>
            <a:ext cx="4978706" cy="4244669"/>
          </a:xfrm>
        </p:spPr>
        <p:txBody>
          <a:bodyPr>
            <a:normAutofit fontScale="92500" lnSpcReduction="20000"/>
          </a:bodyPr>
          <a:lstStyle/>
          <a:p>
            <a:r>
              <a:rPr lang="en-US" dirty="0">
                <a:solidFill>
                  <a:schemeClr val="bg1"/>
                </a:solidFill>
              </a:rPr>
              <a:t>Geothermal energy is one of Iceland's primary renewable energy sources. The country has a high concentration of geothermal activity due to its location on the Mid-Atlantic Ridge, where two tectonic plates meet.</a:t>
            </a:r>
          </a:p>
          <a:p>
            <a:r>
              <a:rPr lang="en-US" dirty="0">
                <a:solidFill>
                  <a:schemeClr val="bg1"/>
                </a:solidFill>
              </a:rPr>
              <a:t>Iceland has harnessed this geothermal energy through the use of geothermal power plants, which generate electricity and provide heating for homes and businesses.</a:t>
            </a:r>
          </a:p>
          <a:p>
            <a:endParaRPr lang="en-US" dirty="0"/>
          </a:p>
        </p:txBody>
      </p:sp>
      <p:sp>
        <p:nvSpPr>
          <p:cNvPr id="4" name="Date Placeholder 3">
            <a:extLst>
              <a:ext uri="{FF2B5EF4-FFF2-40B4-BE49-F238E27FC236}">
                <a16:creationId xmlns:a16="http://schemas.microsoft.com/office/drawing/2014/main" id="{835C22CB-D92D-E7B6-D573-F7894CAEB016}"/>
              </a:ext>
            </a:extLst>
          </p:cNvPr>
          <p:cNvSpPr>
            <a:spLocks noGrp="1"/>
          </p:cNvSpPr>
          <p:nvPr>
            <p:ph type="dt" sz="half" idx="10"/>
          </p:nvPr>
        </p:nvSpPr>
        <p:spPr/>
        <p:txBody>
          <a:bodyPr/>
          <a:lstStyle/>
          <a:p>
            <a:fld id="{4D0846D3-07EF-407C-B3DB-6180774D230F}" type="datetime1">
              <a:rPr lang="en-US" smtClean="0">
                <a:solidFill>
                  <a:schemeClr val="bg1"/>
                </a:solidFill>
              </a:rPr>
              <a:t>5/16/2023</a:t>
            </a:fld>
            <a:endParaRPr lang="en-US" dirty="0">
              <a:solidFill>
                <a:schemeClr val="bg1"/>
              </a:solidFill>
            </a:endParaRPr>
          </a:p>
        </p:txBody>
      </p:sp>
      <p:sp>
        <p:nvSpPr>
          <p:cNvPr id="5" name="Footer Placeholder 4">
            <a:extLst>
              <a:ext uri="{FF2B5EF4-FFF2-40B4-BE49-F238E27FC236}">
                <a16:creationId xmlns:a16="http://schemas.microsoft.com/office/drawing/2014/main" id="{0D686DE8-DA81-5907-D281-C46DF5C73B3E}"/>
              </a:ext>
            </a:extLst>
          </p:cNvPr>
          <p:cNvSpPr>
            <a:spLocks noGrp="1"/>
          </p:cNvSpPr>
          <p:nvPr>
            <p:ph type="ftr" sz="quarter" idx="11"/>
          </p:nvPr>
        </p:nvSpPr>
        <p:spPr/>
        <p:txBody>
          <a:bodyPr/>
          <a:lstStyle/>
          <a:p>
            <a:r>
              <a:rPr lang="en-US" dirty="0">
                <a:solidFill>
                  <a:schemeClr val="bg1"/>
                </a:solidFill>
              </a:rPr>
              <a:t>Iceland's Energy Revolution: A Journey to a Sustainable Future</a:t>
            </a:r>
          </a:p>
        </p:txBody>
      </p:sp>
      <p:sp>
        <p:nvSpPr>
          <p:cNvPr id="6" name="Slide Number Placeholder 5">
            <a:extLst>
              <a:ext uri="{FF2B5EF4-FFF2-40B4-BE49-F238E27FC236}">
                <a16:creationId xmlns:a16="http://schemas.microsoft.com/office/drawing/2014/main" id="{8D2BB32C-8EB2-C590-3C51-B694FE5813AC}"/>
              </a:ext>
            </a:extLst>
          </p:cNvPr>
          <p:cNvSpPr>
            <a:spLocks noGrp="1"/>
          </p:cNvSpPr>
          <p:nvPr>
            <p:ph type="sldNum" sz="quarter" idx="12"/>
          </p:nvPr>
        </p:nvSpPr>
        <p:spPr/>
        <p:txBody>
          <a:bodyPr/>
          <a:lstStyle/>
          <a:p>
            <a:fld id="{60D81481-4BC2-4D66-B613-8B3DEBFC822B}" type="slidenum">
              <a:rPr lang="en-US" sz="3600" smtClean="0"/>
              <a:t>9</a:t>
            </a:fld>
            <a:endParaRPr lang="en-US" sz="3600" dirty="0"/>
          </a:p>
        </p:txBody>
      </p:sp>
      <p:pic>
        <p:nvPicPr>
          <p:cNvPr id="8" name="Picture 7" descr="A factory with steam coming out of it&#10;&#10;Description automatically generated with low confidence">
            <a:extLst>
              <a:ext uri="{FF2B5EF4-FFF2-40B4-BE49-F238E27FC236}">
                <a16:creationId xmlns:a16="http://schemas.microsoft.com/office/drawing/2014/main" id="{73A67A4B-65E5-9142-FEA0-77F8DC6897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9" y="738426"/>
            <a:ext cx="5925239" cy="4971754"/>
          </a:xfrm>
          <a:prstGeom prst="roundRect">
            <a:avLst>
              <a:gd name="adj" fmla="val 8594"/>
            </a:avLst>
          </a:prstGeom>
          <a:solidFill>
            <a:srgbClr val="FFFFFF">
              <a:shade val="85000"/>
            </a:srgbClr>
          </a:solidFill>
          <a:ln>
            <a:noFill/>
          </a:ln>
          <a:effectLst>
            <a:reflection blurRad="6350" stA="52000" endA="300" endPos="35000" dir="5400000" sy="-100000" algn="bl" rotWithShape="0"/>
          </a:effectLst>
        </p:spPr>
      </p:pic>
      <p:pic>
        <p:nvPicPr>
          <p:cNvPr id="11" name="Picture 10">
            <a:extLst>
              <a:ext uri="{FF2B5EF4-FFF2-40B4-BE49-F238E27FC236}">
                <a16:creationId xmlns:a16="http://schemas.microsoft.com/office/drawing/2014/main" id="{C94AEA7C-5820-F0A6-A3D1-F5AA578F734B}"/>
              </a:ext>
            </a:extLst>
          </p:cNvPr>
          <p:cNvPicPr>
            <a:picLocks noChangeAspect="1"/>
          </p:cNvPicPr>
          <p:nvPr/>
        </p:nvPicPr>
        <p:blipFill>
          <a:blip r:embed="rId5"/>
          <a:stretch>
            <a:fillRect/>
          </a:stretch>
        </p:blipFill>
        <p:spPr>
          <a:xfrm>
            <a:off x="6585119" y="7223125"/>
            <a:ext cx="4946997" cy="5144877"/>
          </a:xfrm>
          <a:prstGeom prst="rect">
            <a:avLst/>
          </a:prstGeom>
          <a:effectLst>
            <a:outerShdw blurRad="50800" dist="38100" dir="5400000" algn="t" rotWithShape="0">
              <a:prstClr val="black">
                <a:alpha val="40000"/>
              </a:prstClr>
            </a:outerShdw>
            <a:reflection blurRad="6350" stA="50000" endA="300" endPos="38500" dist="50800" dir="5400000" sy="-100000" algn="bl" rotWithShape="0"/>
          </a:effectLst>
        </p:spPr>
      </p:pic>
      <p:sp>
        <p:nvSpPr>
          <p:cNvPr id="12" name="TextBox 11">
            <a:extLst>
              <a:ext uri="{FF2B5EF4-FFF2-40B4-BE49-F238E27FC236}">
                <a16:creationId xmlns:a16="http://schemas.microsoft.com/office/drawing/2014/main" id="{94D7C797-EF4D-4ECD-71F6-0A1AADE23436}"/>
              </a:ext>
            </a:extLst>
          </p:cNvPr>
          <p:cNvSpPr txBox="1"/>
          <p:nvPr/>
        </p:nvSpPr>
        <p:spPr>
          <a:xfrm>
            <a:off x="6214429" y="5837336"/>
            <a:ext cx="5629619" cy="307777"/>
          </a:xfrm>
          <a:prstGeom prst="rect">
            <a:avLst/>
          </a:prstGeom>
          <a:noFill/>
        </p:spPr>
        <p:txBody>
          <a:bodyPr wrap="square" rtlCol="0">
            <a:spAutoFit/>
          </a:bodyPr>
          <a:lstStyle/>
          <a:p>
            <a:r>
              <a:rPr lang="en-US" sz="1400" dirty="0">
                <a:solidFill>
                  <a:schemeClr val="bg1"/>
                </a:solidFill>
              </a:rPr>
              <a:t>Source: The New Economy </a:t>
            </a:r>
          </a:p>
        </p:txBody>
      </p:sp>
    </p:spTree>
    <p:extLst>
      <p:ext uri="{BB962C8B-B14F-4D97-AF65-F5344CB8AC3E}">
        <p14:creationId xmlns:p14="http://schemas.microsoft.com/office/powerpoint/2010/main" val="1547315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3609</TotalTime>
  <Words>1746</Words>
  <Application>Microsoft Office PowerPoint</Application>
  <PresentationFormat>Widescreen</PresentationFormat>
  <Paragraphs>141</Paragraphs>
  <Slides>17</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Amasis MT Pro Light</vt:lpstr>
      <vt:lpstr>Arial</vt:lpstr>
      <vt:lpstr>Calibri</vt:lpstr>
      <vt:lpstr>Calibri Light</vt:lpstr>
      <vt:lpstr>LV Sans</vt:lpstr>
      <vt:lpstr>Roboto</vt:lpstr>
      <vt:lpstr>Office Theme</vt:lpstr>
      <vt:lpstr>Iceland's Energy Revolution: A Journey to a Sustainable Future</vt:lpstr>
      <vt:lpstr>ICELAND</vt:lpstr>
      <vt:lpstr>ICELAND</vt:lpstr>
      <vt:lpstr>LAND OF FIRE AND ICE  AND THE NORTHEN LIGHTS</vt:lpstr>
      <vt:lpstr>History </vt:lpstr>
      <vt:lpstr>History </vt:lpstr>
      <vt:lpstr>History </vt:lpstr>
      <vt:lpstr>Solar and Wind Energy  </vt:lpstr>
      <vt:lpstr>Geothermal Energy</vt:lpstr>
      <vt:lpstr>Hydroelectric Power</vt:lpstr>
      <vt:lpstr>Transportation</vt:lpstr>
      <vt:lpstr>PowerPoint Presentation</vt:lpstr>
      <vt:lpstr>PowerPoint Presentation</vt:lpstr>
      <vt:lpstr>Advantages:</vt:lpstr>
      <vt:lpstr>Challenges</vt:lpstr>
      <vt:lpstr>Conclusion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Mansi Deepak Kondekar</dc:creator>
  <cp:lastModifiedBy>Mansi Deepak Kondekar</cp:lastModifiedBy>
  <cp:revision>8</cp:revision>
  <dcterms:created xsi:type="dcterms:W3CDTF">2023-05-06T20:42:25Z</dcterms:created>
  <dcterms:modified xsi:type="dcterms:W3CDTF">2023-05-16T08:15:07Z</dcterms:modified>
</cp:coreProperties>
</file>